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3757655293088554E-2"/>
          <c:y val="8.7962962962963076E-2"/>
          <c:w val="0.53888888888888931"/>
          <c:h val="0.89814814814814881"/>
        </c:manualLayout>
      </c:layout>
      <c:pieChart>
        <c:varyColors val="1"/>
        <c:ser>
          <c:idx val="0"/>
          <c:order val="0"/>
          <c:cat>
            <c:strRef>
              <c:f>Лист1!$C$2:$C$7</c:f>
              <c:strCache>
                <c:ptCount val="6"/>
                <c:pt idx="0">
                  <c:v>10 тарифний розряд</c:v>
                </c:pt>
                <c:pt idx="1">
                  <c:v>11 тарифний розряд</c:v>
                </c:pt>
                <c:pt idx="2">
                  <c:v>спеціалісти</c:v>
                </c:pt>
                <c:pt idx="3">
                  <c:v>ІІ кваліфікаційна категорія</c:v>
                </c:pt>
                <c:pt idx="4">
                  <c:v>І кваліфікаційна категорія</c:v>
                </c:pt>
                <c:pt idx="5">
                  <c:v>вища категорія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529308836395465"/>
          <c:y val="0.15973388743073799"/>
          <c:w val="0.2880402449693788"/>
          <c:h val="0.8379396325459324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77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81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3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36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74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15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3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8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72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11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3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B53C-28A2-4808-BE31-8F9390ED2DD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F9F6-6210-48D8-909B-FD5C04305F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5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6" y="378822"/>
            <a:ext cx="8112033" cy="535577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ЗВІТ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директора дошкільного  навчального закладу             (ясла-садок) № 16 «Дружба» комбінованого типу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за 2019 – 2020 н. р.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ВОЗНЮК ЛЮДМИЛИ ПЕТРІВНИ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на загальних зборах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перед колективом та громадськістю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05.06.2020 р.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6291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2084294"/>
            <a:ext cx="7823019" cy="44644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</a:rPr>
              <a:t>В закладі створені всі необхідні умови для фізичного, психічного, соціального і духовного розвитку дітей, їх виховання та навчання: режим роботи ДНЗ відповідає нормативним вимогам, санітарно-гігієнічним нормам щодо навчального навантаження дітей. 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обладнані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спеціальні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приміщення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err="1" smtClean="0">
                <a:solidFill>
                  <a:srgbClr val="002060"/>
                </a:solidFill>
              </a:rPr>
              <a:t>музична</a:t>
            </a:r>
            <a:r>
              <a:rPr lang="ru-RU" sz="2200" b="1" dirty="0" smtClean="0">
                <a:solidFill>
                  <a:srgbClr val="002060"/>
                </a:solidFill>
              </a:rPr>
              <a:t> та спортивна </a:t>
            </a:r>
            <a:r>
              <a:rPr lang="ru-RU" sz="2200" b="1" dirty="0" err="1" smtClean="0">
                <a:solidFill>
                  <a:srgbClr val="002060"/>
                </a:solidFill>
              </a:rPr>
              <a:t>зали</a:t>
            </a:r>
            <a:r>
              <a:rPr lang="ru-RU" sz="22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err="1" smtClean="0">
                <a:solidFill>
                  <a:srgbClr val="002060"/>
                </a:solidFill>
              </a:rPr>
              <a:t>кабінет</a:t>
            </a:r>
            <a:r>
              <a:rPr lang="ru-RU" sz="2200" b="1" dirty="0" smtClean="0">
                <a:solidFill>
                  <a:srgbClr val="002060"/>
                </a:solidFill>
              </a:rPr>
              <a:t> психолога</a:t>
            </a:r>
            <a:r>
              <a:rPr lang="uk-UA" sz="2200" b="1" dirty="0" smtClean="0">
                <a:solidFill>
                  <a:srgbClr val="002060"/>
                </a:solidFill>
              </a:rPr>
              <a:t> та вчителя-логопеда</a:t>
            </a:r>
            <a:r>
              <a:rPr lang="ru-RU" sz="22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err="1" smtClean="0">
                <a:solidFill>
                  <a:srgbClr val="002060"/>
                </a:solidFill>
              </a:rPr>
              <a:t>методичний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кабінет</a:t>
            </a:r>
            <a:r>
              <a:rPr lang="ru-RU" sz="2200" b="1" dirty="0" smtClean="0">
                <a:solidFill>
                  <a:srgbClr val="002060"/>
                </a:solidFill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</a:rPr>
              <a:t>медичний</a:t>
            </a:r>
            <a:r>
              <a:rPr lang="ru-RU" sz="2200" b="1" dirty="0" smtClean="0">
                <a:solidFill>
                  <a:srgbClr val="002060"/>
                </a:solidFill>
              </a:rPr>
              <a:t> блок;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прогулянкові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майданчики</a:t>
            </a:r>
            <a:r>
              <a:rPr lang="ru-RU" sz="2200" b="1" dirty="0" smtClean="0">
                <a:solidFill>
                  <a:srgbClr val="002060"/>
                </a:solidFill>
              </a:rPr>
              <a:t> для </a:t>
            </a:r>
            <a:r>
              <a:rPr lang="ru-RU" sz="2200" b="1" dirty="0" err="1" smtClean="0">
                <a:solidFill>
                  <a:srgbClr val="002060"/>
                </a:solidFill>
              </a:rPr>
              <a:t>кожної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вікової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групи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-</a:t>
            </a:r>
            <a:r>
              <a:rPr lang="uk-UA" sz="2200" b="1" dirty="0" smtClean="0">
                <a:solidFill>
                  <a:srgbClr val="002060"/>
                </a:solidFill>
              </a:rPr>
              <a:t>спортивний майданчик та</a:t>
            </a:r>
            <a:r>
              <a:rPr lang="ru-RU" sz="2200" b="1" dirty="0" smtClean="0">
                <a:solidFill>
                  <a:srgbClr val="002060"/>
                </a:solidFill>
              </a:rPr>
              <a:t> дитячий  </a:t>
            </a:r>
            <a:r>
              <a:rPr lang="ru-RU" sz="2200" b="1" dirty="0" err="1" smtClean="0">
                <a:solidFill>
                  <a:srgbClr val="002060"/>
                </a:solidFill>
              </a:rPr>
              <a:t>стадіон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r>
              <a:rPr lang="uk-UA" sz="2200" b="1" dirty="0" smtClean="0">
                <a:solidFill>
                  <a:srgbClr val="002060"/>
                </a:solidFill>
              </a:rPr>
              <a:t>                                 </a:t>
            </a:r>
          </a:p>
          <a:p>
            <a:pPr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   Кількісний та якісний аналіз оцінювання методичних заходів, проведених упродовж навчального року, показав, що всі вони мали науково-методичний і пізнавальний характер, були спрямовані на усунення недоліків, допущенних в питаннях організації освітнього процесу.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53639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Освітня робота з дітьми здійснюється за програмою розвитку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дітей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від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2 до 7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років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+mn-lt"/>
              </a:rPr>
              <a:t>„Дитина”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 та з врахуванням вимог програми «Впевнений старт», перспективним планом розвитку дошкільного закладу на 2016-2020 роки, відповідно до вимог основних нормативних документів та Базового компонента дошкільної освіти України( нової редакції ).                                                                  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8908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rgbClr val="002060"/>
                </a:solidFill>
              </a:rPr>
              <a:t>Заслуговують на увагу планомірне, системне проведення інтегрованих, інтерактивних занять.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9006" y="1162594"/>
            <a:ext cx="4305844" cy="5014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Найбільш вдало пройшли відкриті заходи, які провели: вихователь групи раннього віку № 2 </a:t>
            </a:r>
            <a:r>
              <a:rPr lang="uk-UA" sz="2000" b="1" dirty="0" err="1" smtClean="0">
                <a:solidFill>
                  <a:srgbClr val="002060"/>
                </a:solidFill>
              </a:rPr>
              <a:t>Хамаза</a:t>
            </a:r>
            <a:r>
              <a:rPr lang="uk-UA" sz="2000" b="1" dirty="0" smtClean="0">
                <a:solidFill>
                  <a:srgbClr val="002060"/>
                </a:solidFill>
              </a:rPr>
              <a:t> Н.Л. </a:t>
            </a:r>
            <a:r>
              <a:rPr lang="uk-UA" sz="2000" b="1" i="1" dirty="0" smtClean="0">
                <a:solidFill>
                  <a:srgbClr val="002060"/>
                </a:solidFill>
              </a:rPr>
              <a:t>«Подорож осінньою стежинкою».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G:\листопад 19\заняття 2 гр)\IMG_20191107_094547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4102" y="3126036"/>
            <a:ext cx="4128080" cy="3118010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:\жовтень 19\відкрите з група 3\IMG_20191018_09461742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635" y="653143"/>
            <a:ext cx="3892731" cy="2782388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676503" y="3566160"/>
            <a:ext cx="4310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Запам`яталося вихователям  закладу і відкриті заняття,  проведені педагогами логопедичної групи № 4 </a:t>
            </a:r>
            <a:r>
              <a:rPr lang="uk-UA" sz="2000" b="1" dirty="0" err="1" smtClean="0">
                <a:solidFill>
                  <a:srgbClr val="002060"/>
                </a:solidFill>
              </a:rPr>
              <a:t>Атаманенко</a:t>
            </a:r>
            <a:r>
              <a:rPr lang="uk-UA" sz="2000" b="1" dirty="0" smtClean="0">
                <a:solidFill>
                  <a:srgbClr val="002060"/>
                </a:solidFill>
              </a:rPr>
              <a:t> В.І. </a:t>
            </a:r>
            <a:r>
              <a:rPr lang="uk-UA" sz="2000" b="1" i="1" dirty="0" smtClean="0">
                <a:solidFill>
                  <a:srgbClr val="002060"/>
                </a:solidFill>
              </a:rPr>
              <a:t>«Пізня Осінь вже настала»</a:t>
            </a:r>
            <a:r>
              <a:rPr lang="uk-UA" sz="2000" b="1" dirty="0" smtClean="0">
                <a:solidFill>
                  <a:srgbClr val="002060"/>
                </a:solidFill>
              </a:rPr>
              <a:t> та Бабенко В.Б. </a:t>
            </a:r>
            <a:r>
              <a:rPr lang="uk-UA" sz="2000" b="1" i="1" dirty="0" smtClean="0">
                <a:solidFill>
                  <a:srgbClr val="002060"/>
                </a:solidFill>
              </a:rPr>
              <a:t>«Хліб всьому голова»,</a:t>
            </a:r>
            <a:r>
              <a:rPr lang="uk-UA" sz="2000" b="1" dirty="0" smtClean="0">
                <a:solidFill>
                  <a:srgbClr val="002060"/>
                </a:solidFill>
              </a:rPr>
              <a:t> також заняття </a:t>
            </a:r>
            <a:r>
              <a:rPr lang="uk-UA" sz="2000" b="1" i="1" dirty="0" smtClean="0">
                <a:solidFill>
                  <a:srgbClr val="002060"/>
                </a:solidFill>
              </a:rPr>
              <a:t>«Зустріч з Їжачком»,</a:t>
            </a:r>
            <a:r>
              <a:rPr lang="uk-UA" sz="2000" b="1" dirty="0" smtClean="0">
                <a:solidFill>
                  <a:srgbClr val="002060"/>
                </a:solidFill>
              </a:rPr>
              <a:t> яке презентувала педагог групи № 3 </a:t>
            </a:r>
            <a:r>
              <a:rPr lang="uk-UA" sz="2000" b="1" dirty="0" err="1" smtClean="0">
                <a:solidFill>
                  <a:srgbClr val="002060"/>
                </a:solidFill>
              </a:rPr>
              <a:t>Крицька</a:t>
            </a:r>
            <a:r>
              <a:rPr lang="uk-UA" sz="2000" b="1" dirty="0" smtClean="0">
                <a:solidFill>
                  <a:srgbClr val="002060"/>
                </a:solidFill>
              </a:rPr>
              <a:t> В.П.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84" y="313509"/>
            <a:ext cx="3814354" cy="5863454"/>
          </a:xfrm>
        </p:spPr>
        <p:txBody>
          <a:bodyPr>
            <a:normAutofit fontScale="92500"/>
          </a:bodyPr>
          <a:lstStyle/>
          <a:p>
            <a:r>
              <a:rPr lang="uk-UA" sz="2200" b="1" dirty="0" smtClean="0">
                <a:solidFill>
                  <a:srgbClr val="002060"/>
                </a:solidFill>
              </a:rPr>
              <a:t>Важливою метою є цілеспрямована робота щодо навчання та виховання дітей старшого дошкільного віку. Вихователі </a:t>
            </a:r>
            <a:r>
              <a:rPr lang="uk-UA" sz="2200" b="1" dirty="0" err="1" smtClean="0">
                <a:solidFill>
                  <a:srgbClr val="002060"/>
                </a:solidFill>
              </a:rPr>
              <a:t>Атаманенко</a:t>
            </a:r>
            <a:r>
              <a:rPr lang="uk-UA" sz="2200" b="1" dirty="0" smtClean="0">
                <a:solidFill>
                  <a:srgbClr val="002060"/>
                </a:solidFill>
              </a:rPr>
              <a:t> В.І., Бабенко В.Б., Бойко О.В. та </a:t>
            </a:r>
            <a:r>
              <a:rPr lang="uk-UA" sz="2200" b="1" dirty="0" err="1" smtClean="0">
                <a:solidFill>
                  <a:srgbClr val="002060"/>
                </a:solidFill>
              </a:rPr>
              <a:t>Крицька</a:t>
            </a:r>
            <a:r>
              <a:rPr lang="uk-UA" sz="2200" b="1" dirty="0" smtClean="0">
                <a:solidFill>
                  <a:srgbClr val="002060"/>
                </a:solidFill>
              </a:rPr>
              <a:t> В.П. на належному рівні підготували дітей до навчання в школі. Педагогами груп № 3 та 4 був проведений моніторинг знань дітей старшого дошкільного віку. За результатами досліджень із 36 вихованців, 93% мають високий рівень знань. </a:t>
            </a:r>
            <a:r>
              <a:rPr lang="uk-UA" sz="2200" b="1" dirty="0" err="1" smtClean="0">
                <a:solidFill>
                  <a:srgbClr val="002060"/>
                </a:solidFill>
              </a:rPr>
              <a:t>Взаємовідвідування</a:t>
            </a:r>
            <a:r>
              <a:rPr lang="uk-UA" sz="2200" b="1" dirty="0" smtClean="0">
                <a:solidFill>
                  <a:srgbClr val="002060"/>
                </a:solidFill>
              </a:rPr>
              <a:t> вихователями та вчителями ЗОШ № 37 занять і уроків вплинули на якість підготовки дітей до школи.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2530" name="Picture 2" descr="I:\грудень 19\відкрите 4 група\IMG_20191128_094105557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835" y="444137"/>
            <a:ext cx="4139647" cy="2560320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58936" y="3543731"/>
            <a:ext cx="4075611" cy="2556622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56754"/>
            <a:ext cx="5042263" cy="267788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рактичним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психологом 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закладу </a:t>
            </a:r>
            <a:r>
              <a:rPr lang="uk-UA" sz="2000" b="1" dirty="0" err="1" smtClean="0">
                <a:solidFill>
                  <a:srgbClr val="002060"/>
                </a:solidFill>
                <a:latin typeface="+mn-lt"/>
              </a:rPr>
              <a:t>Чуйковою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 О.В. постійно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проводилась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, як розвивальна робота з дітьми, так і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просвітницька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робота 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педагог</a:t>
            </a:r>
            <a:r>
              <a:rPr lang="uk-UA" sz="2000" b="1" dirty="0" err="1" smtClean="0">
                <a:solidFill>
                  <a:srgbClr val="002060"/>
                </a:solidFill>
                <a:latin typeface="+mn-lt"/>
              </a:rPr>
              <a:t>ами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батьк</a:t>
            </a:r>
            <a:r>
              <a:rPr lang="uk-UA" sz="2000" b="1" dirty="0" err="1" smtClean="0">
                <a:solidFill>
                  <a:srgbClr val="002060"/>
                </a:solidFill>
                <a:latin typeface="+mn-lt"/>
              </a:rPr>
              <a:t>ами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, а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саме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виступи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батьківських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зборах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педагогічних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радах,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проведення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семінарів-практикумів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елементами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психотренінгу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, 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консультації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педпрацівників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батьків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питань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психолого-педагогічного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характеру.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83" y="2808514"/>
            <a:ext cx="2730137" cy="37098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Особливо запам’яталась зустріч практичного психолога та батьків груп № 5 та 9 під час проведення семінару-практикуму  </a:t>
            </a:r>
            <a:r>
              <a:rPr lang="uk-UA" sz="2000" b="1" i="1" dirty="0" smtClean="0">
                <a:solidFill>
                  <a:srgbClr val="002060"/>
                </a:solidFill>
              </a:rPr>
              <a:t>«Щаслива дитина-запорука злагоди в родині» (лютий 2020 р)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:\психолог\Психолог лютий 20\IMG_20200212_1604549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63437" y="3540035"/>
            <a:ext cx="3864823" cy="3004456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13" y="418010"/>
            <a:ext cx="3432204" cy="2808515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06731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Окремо слід відмітити роботу музичних керівників Ємельянової Т.О. та </a:t>
            </a:r>
            <a:r>
              <a:rPr lang="uk-UA" sz="2000" b="1" dirty="0" err="1" smtClean="0">
                <a:solidFill>
                  <a:srgbClr val="002060"/>
                </a:solidFill>
                <a:latin typeface="+mn-lt"/>
              </a:rPr>
              <a:t>Чернявської</a:t>
            </a:r>
            <a:r>
              <a:rPr lang="uk-UA" sz="2000" b="1" dirty="0" smtClean="0">
                <a:solidFill>
                  <a:srgbClr val="002060"/>
                </a:solidFill>
                <a:latin typeface="+mn-lt"/>
              </a:rPr>
              <a:t> О.О., які залучали  дошкільників до світу музики, танцю, театру. На високому методичному рівні були проведені свята, розваги.</a:t>
            </a:r>
            <a:endParaRPr lang="ru-RU" sz="2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697" y="1554480"/>
            <a:ext cx="3879669" cy="4622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 Найоригінальніші дитячі свята знайшли своє відображення на сторінках нашого сайту та у соціальній мережі </a:t>
            </a:r>
            <a:r>
              <a:rPr lang="en-US" sz="2000" b="1" dirty="0" err="1" smtClean="0">
                <a:solidFill>
                  <a:srgbClr val="002060"/>
                </a:solidFill>
              </a:rPr>
              <a:t>Facebook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G:\листопад 19\розв Свяо рідної пісні\IMG_20191122_10185407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8977" y="3370217"/>
            <a:ext cx="3900326" cy="2939143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G:\грудень 19\новий рік 19\IMG_20191224_11102993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005" y="1476103"/>
            <a:ext cx="3827417" cy="2246811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005" y="4098195"/>
            <a:ext cx="3749041" cy="2563862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1" y="524435"/>
            <a:ext cx="8608422" cy="742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6571" y="1175657"/>
            <a:ext cx="3409406" cy="54602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</a:rPr>
              <a:t>Фізичним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розвитком</a:t>
            </a:r>
            <a:r>
              <a:rPr lang="ru-RU" b="1" dirty="0" smtClean="0">
                <a:solidFill>
                  <a:srgbClr val="002060"/>
                </a:solidFill>
              </a:rPr>
              <a:t> наших </a:t>
            </a:r>
            <a:r>
              <a:rPr lang="ru-RU" b="1" dirty="0" err="1" smtClean="0">
                <a:solidFill>
                  <a:srgbClr val="002060"/>
                </a:solidFill>
              </a:rPr>
              <a:t>дітей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опікується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інструктор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фізкультури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Лімаренко</a:t>
            </a:r>
            <a:r>
              <a:rPr lang="uk-UA" b="1" dirty="0" smtClean="0">
                <a:solidFill>
                  <a:srgbClr val="002060"/>
                </a:solidFill>
              </a:rPr>
              <a:t> О</a:t>
            </a:r>
            <a:r>
              <a:rPr lang="ru-RU" b="1" dirty="0" smtClean="0">
                <a:solidFill>
                  <a:srgbClr val="002060"/>
                </a:solidFill>
              </a:rPr>
              <a:t>.Г. З метою </a:t>
            </a:r>
            <a:r>
              <a:rPr lang="ru-RU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малюків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свідомого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ставлення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фізичних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вправ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формування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прагнення</a:t>
            </a:r>
            <a:r>
              <a:rPr lang="ru-RU" b="1" dirty="0" smtClean="0">
                <a:solidFill>
                  <a:srgbClr val="002060"/>
                </a:solidFill>
              </a:rPr>
              <a:t> бути </a:t>
            </a:r>
            <a:r>
              <a:rPr lang="ru-RU" b="1" dirty="0" err="1" smtClean="0">
                <a:solidFill>
                  <a:srgbClr val="002060"/>
                </a:solidFill>
              </a:rPr>
              <a:t>сильним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спритним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здоровим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закладі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щодня</a:t>
            </a:r>
            <a:r>
              <a:rPr lang="ru-RU" b="1" dirty="0" smtClean="0">
                <a:solidFill>
                  <a:srgbClr val="002060"/>
                </a:solidFill>
              </a:rPr>
              <a:t> проводи</a:t>
            </a:r>
            <a:r>
              <a:rPr lang="uk-UA" b="1" dirty="0" smtClean="0">
                <a:solidFill>
                  <a:srgbClr val="002060"/>
                </a:solidFill>
              </a:rPr>
              <a:t>т</a:t>
            </a:r>
            <a:r>
              <a:rPr lang="ru-RU" b="1" dirty="0" err="1" smtClean="0">
                <a:solidFill>
                  <a:srgbClr val="002060"/>
                </a:solidFill>
              </a:rPr>
              <a:t>ь</a:t>
            </a:r>
            <a:r>
              <a:rPr lang="uk-UA" b="1" dirty="0" smtClean="0">
                <a:solidFill>
                  <a:srgbClr val="002060"/>
                </a:solidFill>
              </a:rPr>
              <a:t>ся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ранкова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гімнастика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заняття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фізичної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культури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спортивні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розваги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спортивні</a:t>
            </a:r>
            <a:r>
              <a:rPr lang="ru-RU" b="1" dirty="0" smtClean="0">
                <a:solidFill>
                  <a:srgbClr val="002060"/>
                </a:solidFill>
              </a:rPr>
              <a:t> свята</a:t>
            </a:r>
            <a:r>
              <a:rPr lang="uk-UA" b="1" dirty="0" smtClean="0">
                <a:solidFill>
                  <a:srgbClr val="002060"/>
                </a:solidFill>
              </a:rPr>
              <a:t>. Вдало  було організоване і проведене спортивне родинне свято </a:t>
            </a:r>
            <a:r>
              <a:rPr lang="uk-UA" b="1" i="1" dirty="0" smtClean="0">
                <a:solidFill>
                  <a:srgbClr val="002060"/>
                </a:solidFill>
              </a:rPr>
              <a:t>«Здорова родина-здорова дитина»</a:t>
            </a:r>
            <a:r>
              <a:rPr lang="uk-UA" b="1" dirty="0" smtClean="0">
                <a:solidFill>
                  <a:srgbClr val="002060"/>
                </a:solidFill>
              </a:rPr>
              <a:t> у рамках  </a:t>
            </a:r>
            <a:r>
              <a:rPr lang="uk-UA" b="1" i="1" dirty="0" smtClean="0">
                <a:solidFill>
                  <a:srgbClr val="002060"/>
                </a:solidFill>
              </a:rPr>
              <a:t>«Тижня сім</a:t>
            </a:r>
            <a:r>
              <a:rPr lang="ru-RU" b="1" i="1" dirty="0" smtClean="0">
                <a:solidFill>
                  <a:srgbClr val="002060"/>
                </a:solidFill>
              </a:rPr>
              <a:t>`</a:t>
            </a:r>
            <a:r>
              <a:rPr lang="uk-UA" b="1" i="1" dirty="0" smtClean="0">
                <a:solidFill>
                  <a:srgbClr val="002060"/>
                </a:solidFill>
              </a:rPr>
              <a:t>ї та родинних звичаїв»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00446" y="378822"/>
            <a:ext cx="8569234" cy="7445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</a:t>
            </a:r>
            <a:r>
              <a:rPr lang="ru-RU" sz="2900" b="1" dirty="0" err="1" smtClean="0">
                <a:solidFill>
                  <a:srgbClr val="002060"/>
                </a:solidFill>
              </a:rPr>
              <a:t>Завжди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пріоритетним</a:t>
            </a:r>
            <a:r>
              <a:rPr lang="ru-RU" sz="2900" b="1" dirty="0" smtClean="0">
                <a:solidFill>
                  <a:srgbClr val="002060"/>
                </a:solidFill>
              </a:rPr>
              <a:t> в </a:t>
            </a:r>
            <a:r>
              <a:rPr lang="ru-RU" sz="2900" b="1" dirty="0" err="1" smtClean="0">
                <a:solidFill>
                  <a:srgbClr val="002060"/>
                </a:solidFill>
              </a:rPr>
              <a:t>нашому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закладі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є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питання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збереження</a:t>
            </a:r>
            <a:r>
              <a:rPr lang="ru-RU" sz="2900" b="1" dirty="0" smtClean="0">
                <a:solidFill>
                  <a:srgbClr val="002060"/>
                </a:solidFill>
              </a:rPr>
              <a:t>, </a:t>
            </a:r>
            <a:r>
              <a:rPr lang="ru-RU" sz="2900" b="1" dirty="0" err="1" smtClean="0">
                <a:solidFill>
                  <a:srgbClr val="002060"/>
                </a:solidFill>
              </a:rPr>
              <a:t>укріплення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2900" b="1" dirty="0" smtClean="0">
                <a:solidFill>
                  <a:srgbClr val="002060"/>
                </a:solidFill>
              </a:rPr>
              <a:t> та</a:t>
            </a:r>
            <a:r>
              <a:rPr lang="uk-UA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фізичного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900" b="1" dirty="0" smtClean="0">
                <a:solidFill>
                  <a:srgbClr val="002060"/>
                </a:solidFill>
              </a:rPr>
              <a:t> наших </a:t>
            </a:r>
            <a:r>
              <a:rPr lang="ru-RU" sz="2900" b="1" dirty="0" err="1" smtClean="0">
                <a:solidFill>
                  <a:srgbClr val="002060"/>
                </a:solidFill>
              </a:rPr>
              <a:t>вихованців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051" y="1045127"/>
            <a:ext cx="4441371" cy="2651561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G:\Родинне свято 3 група 20\IMG_20200211_1712053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602" y="3957332"/>
            <a:ext cx="4446632" cy="2587159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365125" y="692331"/>
            <a:ext cx="8478838" cy="56562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Відповідно до річного плану роботи закладу та з метою запобігання випадків травмування учасників освітнього процесу питання стану роботи з охорони праці, безпеки життєдіяльності, виробничої санітарії в закладі знаходиться під щоденним контролем адміністрації.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З метою формування у дошкільників знань  правил безпеки життєдіяльності та здорового способу життя в закладі постійно організовуються і проводяться Тижні безпеки життєдіяльності.         </a:t>
            </a:r>
            <a:r>
              <a:rPr lang="ru-RU" sz="2000" b="1" dirty="0" err="1" smtClean="0">
                <a:solidFill>
                  <a:srgbClr val="002060"/>
                </a:solidFill>
              </a:rPr>
              <a:t>Аналіз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дитячого</a:t>
            </a:r>
            <a:r>
              <a:rPr lang="ru-RU" sz="2000" b="1" dirty="0" smtClean="0">
                <a:solidFill>
                  <a:srgbClr val="002060"/>
                </a:solidFill>
              </a:rPr>
              <a:t> травматизму в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закладі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свідчить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під час освітнього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процес</a:t>
            </a:r>
            <a:r>
              <a:rPr lang="uk-UA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 smtClean="0">
                <a:solidFill>
                  <a:srgbClr val="002060"/>
                </a:solidFill>
              </a:rPr>
              <a:t>201</a:t>
            </a:r>
            <a:r>
              <a:rPr lang="uk-UA" sz="2000" b="1" dirty="0" smtClean="0">
                <a:solidFill>
                  <a:srgbClr val="002060"/>
                </a:solidFill>
              </a:rPr>
              <a:t>9-</a:t>
            </a:r>
            <a:r>
              <a:rPr lang="ru-RU" sz="2000" b="1" dirty="0" smtClean="0">
                <a:solidFill>
                  <a:srgbClr val="002060"/>
                </a:solidFill>
              </a:rPr>
              <a:t>2020 </a:t>
            </a:r>
            <a:r>
              <a:rPr lang="ru-RU" sz="2000" b="1" dirty="0" err="1" smtClean="0">
                <a:solidFill>
                  <a:srgbClr val="002060"/>
                </a:solidFill>
              </a:rPr>
              <a:t>н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</a:t>
            </a:r>
            <a:r>
              <a:rPr lang="uk-UA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травм не </a:t>
            </a:r>
            <a:r>
              <a:rPr lang="ru-RU" sz="2000" b="1" dirty="0" err="1" smtClean="0">
                <a:solidFill>
                  <a:srgbClr val="002060"/>
                </a:solidFill>
              </a:rPr>
              <a:t>зареєстровано</a:t>
            </a:r>
            <a:r>
              <a:rPr lang="uk-UA" sz="2000" b="1" dirty="0" smtClean="0">
                <a:solidFill>
                  <a:srgbClr val="002060"/>
                </a:solidFill>
              </a:rPr>
              <a:t>. 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indent="-18000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За </a:t>
            </a:r>
            <a:r>
              <a:rPr lang="ru-RU" sz="2000" b="1" dirty="0" err="1" smtClean="0">
                <a:solidFill>
                  <a:srgbClr val="002060"/>
                </a:solidFill>
              </a:rPr>
              <a:t>звітний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період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дошкільного</a:t>
            </a:r>
            <a:r>
              <a:rPr lang="ru-RU" sz="2000" b="1" dirty="0" smtClean="0">
                <a:solidFill>
                  <a:srgbClr val="002060"/>
                </a:solidFill>
              </a:rPr>
              <a:t> закладу </a:t>
            </a:r>
            <a:r>
              <a:rPr lang="ru-RU" sz="2000" b="1" dirty="0" err="1" smtClean="0">
                <a:solidFill>
                  <a:srgbClr val="002060"/>
                </a:solidFill>
              </a:rPr>
              <a:t>нещасних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випадків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робітниками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робочому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місці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теж </a:t>
            </a:r>
            <a:r>
              <a:rPr lang="ru-RU" sz="2000" b="1" dirty="0" smtClean="0">
                <a:solidFill>
                  <a:srgbClr val="002060"/>
                </a:solidFill>
              </a:rPr>
              <a:t>не </a:t>
            </a:r>
            <a:r>
              <a:rPr lang="uk-UA" sz="2000" b="1" dirty="0" smtClean="0">
                <a:solidFill>
                  <a:srgbClr val="002060"/>
                </a:solidFill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</a:rPr>
              <a:t>.  </a:t>
            </a:r>
            <a:r>
              <a:rPr lang="ru-RU" dirty="0" smtClean="0"/>
              <a:t>    </a:t>
            </a:r>
            <a:r>
              <a:rPr lang="uk-UA" dirty="0" smtClean="0"/>
              <a:t>    </a:t>
            </a:r>
            <a:endParaRPr lang="ru-RU" dirty="0" smtClean="0"/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</a:rPr>
              <a:t>Щоквартально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проводилися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Тижні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охорони праці</a:t>
            </a:r>
            <a:r>
              <a:rPr lang="ru-RU" sz="2000" b="1" dirty="0" smtClean="0">
                <a:solidFill>
                  <a:srgbClr val="002060"/>
                </a:solidFill>
              </a:rPr>
              <a:t>, метою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перевірка</a:t>
            </a:r>
            <a:r>
              <a:rPr lang="ru-RU" sz="2000" b="1" dirty="0" smtClean="0">
                <a:solidFill>
                  <a:srgbClr val="002060"/>
                </a:solidFill>
              </a:rPr>
              <a:t> стану ОП в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закладі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виявлення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недоліків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пропозицій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щодо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їх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усунення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</a:rPr>
              <a:t>Питання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охорони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праці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обговорювалися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виробничих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нарадах</a:t>
            </a:r>
            <a:r>
              <a:rPr lang="ru-RU" sz="2000" b="1" dirty="0" smtClean="0">
                <a:solidFill>
                  <a:srgbClr val="002060"/>
                </a:solidFill>
              </a:rPr>
              <a:t>, 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нарадах</a:t>
            </a:r>
            <a:r>
              <a:rPr lang="ru-RU" sz="2000" b="1" dirty="0" smtClean="0">
                <a:solidFill>
                  <a:srgbClr val="002060"/>
                </a:solidFill>
              </a:rPr>
              <a:t> при </a:t>
            </a:r>
            <a:r>
              <a:rPr lang="ru-RU" sz="2000" b="1" dirty="0" err="1" smtClean="0">
                <a:solidFill>
                  <a:srgbClr val="002060"/>
                </a:solidFill>
              </a:rPr>
              <a:t>директорові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Також у цьому році було організоване навчання та перевірка знань з питань охорони праці, безпеки життєдіяльності працівників ДНЗ № 16 «Дружба»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1886" y="809897"/>
            <a:ext cx="8321040" cy="56170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Профспілковий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комітет</a:t>
            </a:r>
            <a:r>
              <a:rPr lang="uk-UA" sz="2200" b="1" dirty="0" smtClean="0">
                <a:solidFill>
                  <a:srgbClr val="002060"/>
                </a:solidFill>
              </a:rPr>
              <a:t> закладу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бере</a:t>
            </a:r>
            <a:r>
              <a:rPr lang="ru-RU" sz="2200" b="1" dirty="0" smtClean="0">
                <a:solidFill>
                  <a:srgbClr val="002060"/>
                </a:solidFill>
              </a:rPr>
              <a:t> участь у </a:t>
            </a:r>
            <a:r>
              <a:rPr lang="ru-RU" sz="2200" b="1" dirty="0" err="1" smtClean="0">
                <a:solidFill>
                  <a:srgbClr val="002060"/>
                </a:solidFill>
              </a:rPr>
              <a:t>розробці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комплексних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заходів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щодо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досягнення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встановлених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нормативів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охорони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праці</a:t>
            </a:r>
            <a:r>
              <a:rPr lang="ru-RU" sz="2200" b="1" dirty="0" smtClean="0">
                <a:solidFill>
                  <a:srgbClr val="002060"/>
                </a:solidFill>
              </a:rPr>
              <a:t>, в </a:t>
            </a:r>
            <a:r>
              <a:rPr lang="ru-RU" sz="2200" b="1" dirty="0" err="1" smtClean="0">
                <a:solidFill>
                  <a:srgbClr val="002060"/>
                </a:solidFill>
              </a:rPr>
              <a:t>роботі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комісії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атестації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</a:rPr>
              <a:t>робочих місць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  </a:t>
            </a:r>
            <a:r>
              <a:rPr lang="uk-UA" sz="2200" b="1" i="1" dirty="0" smtClean="0">
                <a:solidFill>
                  <a:srgbClr val="002060"/>
                </a:solidFill>
              </a:rPr>
              <a:t>Сестра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медичн</a:t>
            </a:r>
            <a:r>
              <a:rPr lang="uk-UA" sz="2200" b="1" i="1" dirty="0" smtClean="0">
                <a:solidFill>
                  <a:srgbClr val="002060"/>
                </a:solidFill>
              </a:rPr>
              <a:t>а Гречка Ю.В. 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здійснює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r>
              <a:rPr lang="uk-UA" sz="2200" b="1" i="1" dirty="0" err="1" smtClean="0">
                <a:solidFill>
                  <a:srgbClr val="002060"/>
                </a:solidFill>
              </a:rPr>
              <a:t>медико-</a:t>
            </a:r>
            <a:r>
              <a:rPr lang="ru-RU" sz="2200" b="1" i="1" dirty="0" err="1" smtClean="0">
                <a:solidFill>
                  <a:srgbClr val="002060"/>
                </a:solidFill>
              </a:rPr>
              <a:t>профілактичні</a:t>
            </a:r>
            <a:r>
              <a:rPr lang="ru-RU" sz="2200" b="1" i="1" dirty="0" smtClean="0">
                <a:solidFill>
                  <a:srgbClr val="002060"/>
                </a:solidFill>
              </a:rPr>
              <a:t> заходи</a:t>
            </a:r>
            <a:r>
              <a:rPr lang="uk-UA" sz="2200" b="1" i="1" dirty="0" smtClean="0">
                <a:solidFill>
                  <a:srgbClr val="002060"/>
                </a:solidFill>
              </a:rPr>
              <a:t> в закладі</a:t>
            </a:r>
            <a:r>
              <a:rPr lang="ru-RU" sz="2200" b="1" i="1" dirty="0" smtClean="0">
                <a:solidFill>
                  <a:srgbClr val="002060"/>
                </a:solidFill>
              </a:rPr>
              <a:t>, </a:t>
            </a:r>
            <a:r>
              <a:rPr lang="uk-UA" sz="2200" b="1" i="1" dirty="0" smtClean="0">
                <a:solidFill>
                  <a:srgbClr val="002060"/>
                </a:solidFill>
              </a:rPr>
              <a:t>а саме:</a:t>
            </a: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проведення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обов'язкових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медичних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оглядів</a:t>
            </a:r>
            <a:r>
              <a:rPr lang="ru-RU" sz="2200" b="1" dirty="0" smtClean="0">
                <a:solidFill>
                  <a:srgbClr val="002060"/>
                </a:solidFill>
              </a:rPr>
              <a:t>, контроль за   станом  </a:t>
            </a:r>
            <a:r>
              <a:rPr lang="ru-RU" sz="2200" b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200" b="1" dirty="0" smtClean="0">
                <a:solidFill>
                  <a:srgbClr val="002060"/>
                </a:solidFill>
              </a:rPr>
              <a:t>,   </a:t>
            </a:r>
            <a:r>
              <a:rPr lang="ru-RU" sz="2200" b="1" dirty="0" err="1" smtClean="0">
                <a:solidFill>
                  <a:srgbClr val="002060"/>
                </a:solidFill>
              </a:rPr>
              <a:t>фізичним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розвитком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</a:t>
            </a:r>
            <a:r>
              <a:rPr lang="uk-UA" sz="2200" b="1" dirty="0" err="1" smtClean="0">
                <a:solidFill>
                  <a:srgbClr val="002060"/>
                </a:solidFill>
              </a:rPr>
              <a:t>ітей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організацією</a:t>
            </a:r>
            <a:r>
              <a:rPr lang="ru-RU" sz="2200" b="1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err="1" smtClean="0">
                <a:solidFill>
                  <a:srgbClr val="002060"/>
                </a:solidFill>
              </a:rPr>
              <a:t>фізичного</a:t>
            </a:r>
            <a:r>
              <a:rPr lang="ru-RU" sz="2200" b="1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err="1" smtClean="0">
                <a:solidFill>
                  <a:srgbClr val="002060"/>
                </a:solidFill>
              </a:rPr>
              <a:t>виховання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дотриманням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санітарно-гігієнічних</a:t>
            </a:r>
            <a:r>
              <a:rPr lang="ru-RU" sz="2200" b="1" dirty="0" smtClean="0">
                <a:solidFill>
                  <a:srgbClr val="002060"/>
                </a:solidFill>
              </a:rPr>
              <a:t> норм та правил, режимом та </a:t>
            </a:r>
            <a:r>
              <a:rPr lang="ru-RU" sz="2200" b="1" dirty="0" err="1" smtClean="0">
                <a:solidFill>
                  <a:srgbClr val="002060"/>
                </a:solidFill>
              </a:rPr>
              <a:t>якістю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200" b="1" dirty="0" smtClean="0">
                <a:solidFill>
                  <a:srgbClr val="002060"/>
                </a:solidFill>
              </a:rPr>
              <a:t>. 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З боку </a:t>
            </a:r>
            <a:r>
              <a:rPr lang="uk-UA" sz="2200" b="1" dirty="0" smtClean="0">
                <a:solidFill>
                  <a:srgbClr val="002060"/>
                </a:solidFill>
              </a:rPr>
              <a:t>директор</a:t>
            </a:r>
            <a:r>
              <a:rPr lang="ru-RU" sz="2200" b="1" dirty="0" smtClean="0">
                <a:solidFill>
                  <a:srgbClr val="002060"/>
                </a:solidFill>
              </a:rPr>
              <a:t>а </a:t>
            </a:r>
            <a:r>
              <a:rPr lang="ru-RU" sz="2200" b="1" dirty="0" err="1" smtClean="0">
                <a:solidFill>
                  <a:srgbClr val="002060"/>
                </a:solidFill>
              </a:rPr>
              <a:t>п</a:t>
            </a:r>
            <a:r>
              <a:rPr lang="uk-UA" sz="2200" b="1" dirty="0" err="1" smtClean="0">
                <a:solidFill>
                  <a:srgbClr val="002060"/>
                </a:solidFill>
              </a:rPr>
              <a:t>остійно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здійсню</a:t>
            </a:r>
            <a:r>
              <a:rPr lang="uk-UA" sz="2200" b="1" dirty="0" err="1" smtClean="0">
                <a:solidFill>
                  <a:srgbClr val="002060"/>
                </a:solidFill>
              </a:rPr>
              <a:t>єть</a:t>
            </a:r>
            <a:r>
              <a:rPr lang="ru-RU" sz="2200" b="1" dirty="0" err="1" smtClean="0">
                <a:solidFill>
                  <a:srgbClr val="002060"/>
                </a:solidFill>
              </a:rPr>
              <a:t>ся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систематичний</a:t>
            </a:r>
            <a:r>
              <a:rPr lang="ru-RU" sz="2200" b="1" dirty="0" smtClean="0">
                <a:solidFill>
                  <a:srgbClr val="002060"/>
                </a:solidFill>
              </a:rPr>
              <a:t> контроль за </a:t>
            </a:r>
            <a:r>
              <a:rPr lang="ru-RU" sz="2200" b="1" dirty="0" err="1" smtClean="0">
                <a:solidFill>
                  <a:srgbClr val="002060"/>
                </a:solidFill>
              </a:rPr>
              <a:t>дотриманням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санітарно-гігієнічних</a:t>
            </a:r>
            <a:r>
              <a:rPr lang="ru-RU" sz="2200" b="1" dirty="0" smtClean="0">
                <a:solidFill>
                  <a:srgbClr val="002060"/>
                </a:solidFill>
              </a:rPr>
              <a:t> умов </a:t>
            </a:r>
            <a:r>
              <a:rPr lang="ru-RU" sz="2200" b="1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200" b="1" dirty="0" smtClean="0">
                <a:solidFill>
                  <a:srgbClr val="002060"/>
                </a:solidFill>
              </a:rPr>
              <a:t> до </a:t>
            </a:r>
            <a:r>
              <a:rPr lang="ru-RU" sz="2200" b="1" dirty="0" err="1" smtClean="0">
                <a:solidFill>
                  <a:srgbClr val="002060"/>
                </a:solidFill>
              </a:rPr>
              <a:t>графіка</a:t>
            </a:r>
            <a:r>
              <a:rPr lang="ru-RU" sz="2200" b="1" dirty="0" smtClean="0">
                <a:solidFill>
                  <a:srgbClr val="002060"/>
                </a:solidFill>
              </a:rPr>
              <a:t> проводились </a:t>
            </a:r>
            <a:r>
              <a:rPr lang="ru-RU" sz="2200" b="1" dirty="0" err="1" smtClean="0">
                <a:solidFill>
                  <a:srgbClr val="002060"/>
                </a:solidFill>
              </a:rPr>
              <a:t>планові</a:t>
            </a:r>
            <a:r>
              <a:rPr lang="ru-RU" sz="2200" b="1" dirty="0" smtClean="0">
                <a:solidFill>
                  <a:srgbClr val="002060"/>
                </a:solidFill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</a:rPr>
              <a:t>оперативні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перевірки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щодо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виходу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страв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та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якістю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приготування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їжі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Готуючи</a:t>
            </a:r>
            <a:r>
              <a:rPr lang="ru-RU" sz="2200" b="1" dirty="0" smtClean="0">
                <a:solidFill>
                  <a:srgbClr val="002060"/>
                </a:solidFill>
              </a:rPr>
              <a:t> страви, </a:t>
            </a:r>
            <a:r>
              <a:rPr lang="ru-RU" sz="2200" b="1" dirty="0" err="1" smtClean="0">
                <a:solidFill>
                  <a:srgbClr val="002060"/>
                </a:solidFill>
              </a:rPr>
              <a:t>кухарі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суворо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дотриму</a:t>
            </a:r>
            <a:r>
              <a:rPr lang="uk-UA" sz="2200" b="1" dirty="0" err="1" smtClean="0">
                <a:solidFill>
                  <a:srgbClr val="002060"/>
                </a:solidFill>
              </a:rPr>
              <a:t>ються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технології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приготування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їжі</a:t>
            </a:r>
            <a:r>
              <a:rPr lang="ru-RU" sz="2200" b="1" dirty="0" smtClean="0">
                <a:solidFill>
                  <a:srgbClr val="002060"/>
                </a:solidFill>
              </a:rPr>
              <a:t>, нормативного </a:t>
            </a:r>
            <a:r>
              <a:rPr lang="ru-RU" sz="2200" b="1" dirty="0" err="1" smtClean="0">
                <a:solidFill>
                  <a:srgbClr val="002060"/>
                </a:solidFill>
              </a:rPr>
              <a:t>об’єму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страв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Продукти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200" b="1" dirty="0" smtClean="0">
                <a:solidFill>
                  <a:srgbClr val="002060"/>
                </a:solidFill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продовольча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надходили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від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постачальників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із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супровідними</a:t>
            </a:r>
            <a:r>
              <a:rPr lang="ru-RU" sz="2200" b="1" dirty="0" smtClean="0">
                <a:solidFill>
                  <a:srgbClr val="002060"/>
                </a:solidFill>
              </a:rPr>
              <a:t> документами.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</a:t>
            </a:r>
            <a:r>
              <a:rPr lang="uk-UA" sz="2200" b="1" dirty="0" smtClean="0">
                <a:solidFill>
                  <a:srgbClr val="002060"/>
                </a:solidFill>
              </a:rPr>
              <a:t>Харчування організовується згідно затвердженого перспективного меню.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З боку </a:t>
            </a:r>
            <a:r>
              <a:rPr lang="ru-RU" sz="2200" b="1" dirty="0" err="1" smtClean="0">
                <a:solidFill>
                  <a:srgbClr val="002060"/>
                </a:solidFill>
              </a:rPr>
              <a:t>вихователів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здійсню</a:t>
            </a:r>
            <a:r>
              <a:rPr lang="uk-UA" sz="2200" b="1" dirty="0" err="1" smtClean="0">
                <a:solidFill>
                  <a:srgbClr val="002060"/>
                </a:solidFill>
              </a:rPr>
              <a:t>єть</a:t>
            </a:r>
            <a:r>
              <a:rPr lang="ru-RU" sz="2200" b="1" dirty="0" err="1" smtClean="0">
                <a:solidFill>
                  <a:srgbClr val="002060"/>
                </a:solidFill>
              </a:rPr>
              <a:t>ся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постійний</a:t>
            </a:r>
            <a:r>
              <a:rPr lang="ru-RU" sz="2200" b="1" dirty="0" smtClean="0">
                <a:solidFill>
                  <a:srgbClr val="002060"/>
                </a:solidFill>
              </a:rPr>
              <a:t> контроль за культурою </a:t>
            </a:r>
            <a:r>
              <a:rPr lang="ru-RU" sz="22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вихованців</a:t>
            </a:r>
            <a:r>
              <a:rPr lang="ru-RU" sz="2200" b="1" dirty="0" smtClean="0">
                <a:solidFill>
                  <a:srgbClr val="002060"/>
                </a:solidFill>
              </a:rPr>
              <a:t>. Режим </a:t>
            </a:r>
            <a:r>
              <a:rPr lang="ru-RU" sz="22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</a:rPr>
              <a:t>проводиться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200" b="1" dirty="0" smtClean="0">
                <a:solidFill>
                  <a:srgbClr val="002060"/>
                </a:solidFill>
              </a:rPr>
              <a:t> до режиму </a:t>
            </a:r>
            <a:r>
              <a:rPr lang="ru-RU" sz="2200" b="1" dirty="0" err="1" smtClean="0">
                <a:solidFill>
                  <a:srgbClr val="002060"/>
                </a:solidFill>
              </a:rPr>
              <a:t>кожної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вікової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групи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1703" y="483326"/>
            <a:ext cx="8164285" cy="59697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Харчування організовується згідно затвердженого перспективного меню 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Аналіз виконання норм харчування за рік показав, що у цілому харчування дітей у дошкільному закладі було раціональним, збалансованим, різноманітним. Середнє виконання норм продуктів харчування становить </a:t>
            </a:r>
            <a:r>
              <a:rPr lang="en-US" b="1" dirty="0" smtClean="0">
                <a:solidFill>
                  <a:srgbClr val="002060"/>
                </a:solidFill>
              </a:rPr>
              <a:t>75</a:t>
            </a:r>
            <a:r>
              <a:rPr lang="uk-UA" b="1" dirty="0" smtClean="0">
                <a:solidFill>
                  <a:srgbClr val="002060"/>
                </a:solidFill>
              </a:rPr>
              <a:t>%, </a:t>
            </a:r>
            <a:r>
              <a:rPr lang="uk-UA" b="1" dirty="0" smtClean="0">
                <a:solidFill>
                  <a:srgbClr val="002060"/>
                </a:solidFill>
              </a:rPr>
              <a:t>зокрема: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м’ясо, м’ясопродукти – </a:t>
            </a:r>
            <a:r>
              <a:rPr lang="en-US" b="1" dirty="0" smtClean="0">
                <a:solidFill>
                  <a:srgbClr val="002060"/>
                </a:solidFill>
              </a:rPr>
              <a:t>70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риба – </a:t>
            </a:r>
            <a:r>
              <a:rPr lang="en-US" b="1" dirty="0" smtClean="0">
                <a:solidFill>
                  <a:srgbClr val="002060"/>
                </a:solidFill>
              </a:rPr>
              <a:t>65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олія соняшникова – 89 %;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масло вершкове – 68%;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молоко – 53%;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сир кисломолочний – </a:t>
            </a:r>
            <a:r>
              <a:rPr lang="en-US" b="1" dirty="0" smtClean="0">
                <a:solidFill>
                  <a:srgbClr val="002060"/>
                </a:solidFill>
              </a:rPr>
              <a:t>50</a:t>
            </a:r>
            <a:r>
              <a:rPr lang="uk-UA" b="1" dirty="0" smtClean="0">
                <a:solidFill>
                  <a:srgbClr val="002060"/>
                </a:solidFill>
              </a:rPr>
              <a:t>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сир твердий – 49%;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яйця – 33%;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цукор – 97%;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картопля – </a:t>
            </a:r>
            <a:r>
              <a:rPr lang="en-US" b="1" dirty="0" smtClean="0">
                <a:solidFill>
                  <a:srgbClr val="002060"/>
                </a:solidFill>
              </a:rPr>
              <a:t>80</a:t>
            </a:r>
            <a:r>
              <a:rPr lang="uk-UA" b="1" dirty="0" smtClean="0">
                <a:solidFill>
                  <a:srgbClr val="002060"/>
                </a:solidFill>
              </a:rPr>
              <a:t>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овочі – </a:t>
            </a:r>
            <a:r>
              <a:rPr lang="en-US" b="1" dirty="0" smtClean="0">
                <a:solidFill>
                  <a:srgbClr val="002060"/>
                </a:solidFill>
              </a:rPr>
              <a:t>60</a:t>
            </a:r>
            <a:r>
              <a:rPr lang="uk-UA" b="1" dirty="0" smtClean="0">
                <a:solidFill>
                  <a:srgbClr val="002060"/>
                </a:solidFill>
              </a:rPr>
              <a:t>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фрукти – </a:t>
            </a:r>
            <a:r>
              <a:rPr lang="en-US" b="1" dirty="0" smtClean="0">
                <a:solidFill>
                  <a:srgbClr val="002060"/>
                </a:solidFill>
              </a:rPr>
              <a:t>30</a:t>
            </a:r>
            <a:r>
              <a:rPr lang="uk-UA" b="1" dirty="0" smtClean="0">
                <a:solidFill>
                  <a:srgbClr val="002060"/>
                </a:solidFill>
              </a:rPr>
              <a:t>%;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uk-UA" b="1" dirty="0" smtClean="0">
                <a:solidFill>
                  <a:srgbClr val="002060"/>
                </a:solidFill>
              </a:rPr>
              <a:t>соки – </a:t>
            </a:r>
            <a:r>
              <a:rPr lang="en-US" b="1" dirty="0" smtClean="0">
                <a:solidFill>
                  <a:srgbClr val="002060"/>
                </a:solidFill>
              </a:rPr>
              <a:t>40</a:t>
            </a:r>
            <a:r>
              <a:rPr lang="uk-UA" b="1" dirty="0" smtClean="0">
                <a:solidFill>
                  <a:srgbClr val="002060"/>
                </a:solidFill>
              </a:rPr>
              <a:t>%.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697" y="418010"/>
            <a:ext cx="8412480" cy="643998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err="1" smtClean="0">
                <a:solidFill>
                  <a:srgbClr val="002060"/>
                </a:solidFill>
              </a:rPr>
              <a:t>Таке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видання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щоденних</a:t>
            </a:r>
            <a:r>
              <a:rPr lang="ru-RU" sz="2400" b="1" dirty="0" smtClean="0">
                <a:solidFill>
                  <a:srgbClr val="002060"/>
                </a:solidFill>
              </a:rPr>
              <a:t> норм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продуктів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пов’язане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постійною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зміною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високою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вартістю</a:t>
            </a:r>
            <a:r>
              <a:rPr lang="ru-RU" sz="2400" b="1" dirty="0" smtClean="0">
                <a:solidFill>
                  <a:srgbClr val="002060"/>
                </a:solidFill>
              </a:rPr>
              <a:t> на них.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Рада </a:t>
            </a:r>
            <a:r>
              <a:rPr lang="ru-RU" sz="2400" b="1" dirty="0" err="1" smtClean="0">
                <a:solidFill>
                  <a:srgbClr val="002060"/>
                </a:solidFill>
              </a:rPr>
              <a:t>дошкільного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навчального</a:t>
            </a:r>
            <a:r>
              <a:rPr lang="ru-RU" sz="2400" b="1" dirty="0" smtClean="0">
                <a:solidFill>
                  <a:srgbClr val="002060"/>
                </a:solidFill>
              </a:rPr>
              <a:t> закладу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контролювала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організацію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002060"/>
                </a:solidFill>
              </a:rPr>
              <a:t> до плану </a:t>
            </a:r>
            <a:r>
              <a:rPr lang="ru-RU" sz="24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За </a:t>
            </a:r>
            <a:r>
              <a:rPr lang="ru-RU" sz="2400" b="1" dirty="0" err="1" smtClean="0">
                <a:solidFill>
                  <a:srgbClr val="002060"/>
                </a:solidFill>
              </a:rPr>
              <a:t>рекомендацією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лікаря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окремо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готується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дієтичне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400" b="1" dirty="0" smtClean="0">
                <a:solidFill>
                  <a:srgbClr val="002060"/>
                </a:solidFill>
              </a:rPr>
              <a:t> для 9 (</a:t>
            </a:r>
            <a:r>
              <a:rPr lang="ru-RU" sz="2400" b="1" dirty="0" err="1" smtClean="0">
                <a:solidFill>
                  <a:srgbClr val="002060"/>
                </a:solidFill>
              </a:rPr>
              <a:t>дев’яти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err="1" smtClean="0">
                <a:solidFill>
                  <a:srgbClr val="002060"/>
                </a:solidFill>
              </a:rPr>
              <a:t>малюків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діагнозами</a:t>
            </a:r>
            <a:r>
              <a:rPr lang="ru-RU" sz="2400" b="1" dirty="0" smtClean="0">
                <a:solidFill>
                  <a:srgbClr val="002060"/>
                </a:solidFill>
              </a:rPr>
              <a:t>: 5 </a:t>
            </a:r>
            <a:r>
              <a:rPr lang="ru-RU" sz="24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алергічним</a:t>
            </a:r>
            <a:r>
              <a:rPr lang="ru-RU" sz="2400" b="1" dirty="0" smtClean="0">
                <a:solidFill>
                  <a:srgbClr val="002060"/>
                </a:solidFill>
              </a:rPr>
              <a:t> дерматитом, 2 </a:t>
            </a:r>
            <a:r>
              <a:rPr lang="ru-RU" sz="2400" b="1" dirty="0" err="1" smtClean="0">
                <a:solidFill>
                  <a:srgbClr val="002060"/>
                </a:solidFill>
              </a:rPr>
              <a:t>дитини</a:t>
            </a:r>
            <a:r>
              <a:rPr lang="ru-RU" sz="2400" b="1" dirty="0" smtClean="0">
                <a:solidFill>
                  <a:srgbClr val="002060"/>
                </a:solidFill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</a:rPr>
              <a:t>атопічний</a:t>
            </a:r>
            <a:r>
              <a:rPr lang="ru-RU" sz="2400" b="1" dirty="0" smtClean="0">
                <a:solidFill>
                  <a:srgbClr val="002060"/>
                </a:solidFill>
              </a:rPr>
              <a:t> дерматит, 1 </a:t>
            </a:r>
            <a:r>
              <a:rPr lang="ru-RU" sz="2400" b="1" dirty="0" err="1" smtClean="0">
                <a:solidFill>
                  <a:srgbClr val="002060"/>
                </a:solidFill>
              </a:rPr>
              <a:t>дитина</a:t>
            </a:r>
            <a:r>
              <a:rPr lang="ru-RU" sz="2400" b="1" dirty="0" smtClean="0">
                <a:solidFill>
                  <a:srgbClr val="002060"/>
                </a:solidFill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</a:rPr>
              <a:t>лактозна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недостатність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На виконання Закону України «Про охорону дитинства» впродовж року проводилась робота з дітьми пільгового контингенту: створення банку даних дітей пільгового контингенту, проведення обстеження житлових умов та складання відповідних актів, приділення особливої уваги оздоровленню дітей.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Всього на обліку дітей пільгового контингенту –34: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                                    діти з багатодітних сімей          - 5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                                    діти з малозабезпечених сімей  - 4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uk-UA" sz="2400" b="1" dirty="0" smtClean="0">
                <a:solidFill>
                  <a:srgbClr val="002060"/>
                </a:solidFill>
              </a:rPr>
              <a:t>діти батьків-учасників АТО     - 21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                                    діти,під опікою                           -3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                                    діти,які потерпіли від наслідків від ЧАЕС -1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Всі діти одержують на харчування дотацію за рахунок бюджету </a:t>
            </a:r>
            <a:r>
              <a:rPr lang="uk-UA" sz="2400" b="1" dirty="0" err="1" smtClean="0">
                <a:solidFill>
                  <a:srgbClr val="002060"/>
                </a:solidFill>
              </a:rPr>
              <a:t>Новенської</a:t>
            </a:r>
            <a:r>
              <a:rPr lang="uk-UA" sz="2400" b="1" dirty="0" smtClean="0">
                <a:solidFill>
                  <a:srgbClr val="002060"/>
                </a:solidFill>
              </a:rPr>
              <a:t> селищної ради в розмірі 40%: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15 гривень в  день для дітей ясельних груп ;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21 гривня в день для дітей в дошкільних групах;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8194" y="0"/>
            <a:ext cx="8895807" cy="653142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200" dirty="0" smtClean="0"/>
              <a:t>        </a:t>
            </a:r>
            <a:endParaRPr lang="ru-RU" sz="4200" dirty="0" smtClean="0"/>
          </a:p>
          <a:p>
            <a:pPr>
              <a:buNone/>
            </a:pPr>
            <a:r>
              <a:rPr lang="en-US" sz="8000" b="1" dirty="0" smtClean="0"/>
              <a:t> </a:t>
            </a:r>
            <a:r>
              <a:rPr lang="uk-UA" sz="8000" b="1" dirty="0" smtClean="0"/>
              <a:t> </a:t>
            </a:r>
            <a:r>
              <a:rPr lang="uk-UA" sz="8000" b="1" dirty="0" smtClean="0">
                <a:solidFill>
                  <a:srgbClr val="002060"/>
                </a:solidFill>
              </a:rPr>
              <a:t>Даний звіт зроблений на підставі наказу Міністерства освіти і науки України від 23.03.2005 р. № 178 та «Положення про порядок звітування керівників дошкільних, загальноосвітніх та професійно-технічних навчальних закладів про свою діяльність перед педагогічним колективом та громадськістю».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8000" b="1" dirty="0" smtClean="0">
                <a:solidFill>
                  <a:srgbClr val="002060"/>
                </a:solidFill>
              </a:rPr>
              <a:t>Я, Вознюк Людмила Петрівна, освіта вища педагогічна, педагогічний  стаж роботи 38 років, стаж на посаді 28 років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8000" b="1" dirty="0" smtClean="0">
                <a:solidFill>
                  <a:srgbClr val="002060"/>
                </a:solidFill>
              </a:rPr>
              <a:t>Особисто,</a:t>
            </a:r>
            <a:r>
              <a:rPr lang="ru-RU" sz="8000" b="1" dirty="0" smtClean="0">
                <a:solidFill>
                  <a:srgbClr val="002060"/>
                </a:solidFill>
              </a:rPr>
              <a:t> як директор </a:t>
            </a:r>
            <a:r>
              <a:rPr lang="ru-RU" sz="8000" b="1" dirty="0" err="1" smtClean="0">
                <a:solidFill>
                  <a:srgbClr val="002060"/>
                </a:solidFill>
              </a:rPr>
              <a:t>забезпечую</a:t>
            </a:r>
            <a:r>
              <a:rPr lang="ru-RU" sz="80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</a:t>
            </a:r>
            <a:r>
              <a:rPr lang="ru-RU" sz="8000" b="1" dirty="0" err="1" smtClean="0">
                <a:solidFill>
                  <a:srgbClr val="002060"/>
                </a:solidFill>
              </a:rPr>
              <a:t>реалізацію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державної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політики</a:t>
            </a:r>
            <a:r>
              <a:rPr lang="ru-RU" sz="8000" b="1" dirty="0" smtClean="0">
                <a:solidFill>
                  <a:srgbClr val="002060"/>
                </a:solidFill>
              </a:rPr>
              <a:t> в </a:t>
            </a:r>
            <a:r>
              <a:rPr lang="ru-RU" sz="8000" b="1" dirty="0" err="1" smtClean="0">
                <a:solidFill>
                  <a:srgbClr val="002060"/>
                </a:solidFill>
              </a:rPr>
              <a:t>галузі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8000" b="1" dirty="0" smtClean="0">
                <a:solidFill>
                  <a:srgbClr val="002060"/>
                </a:solidFill>
              </a:rPr>
              <a:t> через </a:t>
            </a:r>
            <a:r>
              <a:rPr lang="ru-RU" sz="8000" b="1" dirty="0" err="1" smtClean="0">
                <a:solidFill>
                  <a:srgbClr val="002060"/>
                </a:solidFill>
              </a:rPr>
              <a:t>педагогічні</a:t>
            </a:r>
            <a:r>
              <a:rPr lang="ru-RU" sz="8000" b="1" dirty="0" smtClean="0">
                <a:solidFill>
                  <a:srgbClr val="002060"/>
                </a:solidFill>
              </a:rPr>
              <a:t> ради, </a:t>
            </a:r>
            <a:r>
              <a:rPr lang="ru-RU" sz="8000" b="1" dirty="0" err="1" smtClean="0">
                <a:solidFill>
                  <a:srgbClr val="002060"/>
                </a:solidFill>
              </a:rPr>
              <a:t>загальні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збори</a:t>
            </a:r>
            <a:r>
              <a:rPr lang="ru-RU" sz="8000" b="1" dirty="0" smtClean="0">
                <a:solidFill>
                  <a:srgbClr val="002060"/>
                </a:solidFill>
              </a:rPr>
              <a:t>  </a:t>
            </a:r>
            <a:r>
              <a:rPr lang="ru-RU" sz="8000" b="1" dirty="0" err="1" smtClean="0">
                <a:solidFill>
                  <a:srgbClr val="002060"/>
                </a:solidFill>
              </a:rPr>
              <a:t>членів</a:t>
            </a:r>
            <a:r>
              <a:rPr lang="ru-RU" sz="8000" b="1" dirty="0" smtClean="0">
                <a:solidFill>
                  <a:srgbClr val="002060"/>
                </a:solidFill>
              </a:rPr>
              <a:t> трудового </a:t>
            </a:r>
            <a:r>
              <a:rPr lang="ru-RU" sz="8000" b="1" dirty="0" err="1" smtClean="0">
                <a:solidFill>
                  <a:srgbClr val="002060"/>
                </a:solidFill>
              </a:rPr>
              <a:t>колективу</a:t>
            </a:r>
            <a:r>
              <a:rPr lang="ru-RU" sz="8000" b="1" dirty="0" smtClean="0">
                <a:solidFill>
                  <a:srgbClr val="002060"/>
                </a:solidFill>
              </a:rPr>
              <a:t> та </a:t>
            </a:r>
            <a:r>
              <a:rPr lang="ru-RU" sz="8000" b="1" dirty="0" err="1" smtClean="0">
                <a:solidFill>
                  <a:srgbClr val="002060"/>
                </a:solidFill>
              </a:rPr>
              <a:t>батьківського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комітету</a:t>
            </a:r>
            <a:r>
              <a:rPr lang="ru-RU" sz="8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</a:t>
            </a:r>
            <a:r>
              <a:rPr lang="ru-RU" sz="8000" b="1" dirty="0" err="1" smtClean="0">
                <a:solidFill>
                  <a:srgbClr val="002060"/>
                </a:solidFill>
              </a:rPr>
              <a:t>дію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від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імені</a:t>
            </a:r>
            <a:r>
              <a:rPr lang="ru-RU" sz="8000" b="1" dirty="0" smtClean="0">
                <a:solidFill>
                  <a:srgbClr val="002060"/>
                </a:solidFill>
              </a:rPr>
              <a:t> закладу, представляю </a:t>
            </a:r>
            <a:r>
              <a:rPr lang="ru-RU" sz="8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8000" b="1" dirty="0" smtClean="0">
                <a:solidFill>
                  <a:srgbClr val="002060"/>
                </a:solidFill>
              </a:rPr>
              <a:t> в </a:t>
            </a:r>
            <a:r>
              <a:rPr lang="ru-RU" sz="8000" b="1" dirty="0" err="1" smtClean="0">
                <a:solidFill>
                  <a:srgbClr val="002060"/>
                </a:solidFill>
              </a:rPr>
              <a:t>усіх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державних</a:t>
            </a:r>
            <a:r>
              <a:rPr lang="ru-RU" sz="8000" b="1" dirty="0" smtClean="0">
                <a:solidFill>
                  <a:srgbClr val="002060"/>
                </a:solidFill>
              </a:rPr>
              <a:t> органах, на </a:t>
            </a:r>
            <a:r>
              <a:rPr lang="ru-RU" sz="8000" b="1" dirty="0" err="1" smtClean="0">
                <a:solidFill>
                  <a:srgbClr val="002060"/>
                </a:solidFill>
              </a:rPr>
              <a:t>підприємствах</a:t>
            </a:r>
            <a:r>
              <a:rPr lang="ru-RU" sz="8000" b="1" dirty="0" smtClean="0">
                <a:solidFill>
                  <a:srgbClr val="002060"/>
                </a:solidFill>
              </a:rPr>
              <a:t>, в </a:t>
            </a:r>
            <a:r>
              <a:rPr lang="ru-RU" sz="8000" b="1" dirty="0" err="1" smtClean="0">
                <a:solidFill>
                  <a:srgbClr val="002060"/>
                </a:solidFill>
              </a:rPr>
              <a:t>установах</a:t>
            </a:r>
            <a:r>
              <a:rPr lang="ru-RU" sz="8000" b="1" dirty="0" smtClean="0">
                <a:solidFill>
                  <a:srgbClr val="002060"/>
                </a:solidFill>
              </a:rPr>
              <a:t> та </a:t>
            </a:r>
            <a:r>
              <a:rPr lang="ru-RU" sz="8000" b="1" dirty="0" err="1" smtClean="0">
                <a:solidFill>
                  <a:srgbClr val="002060"/>
                </a:solidFill>
              </a:rPr>
              <a:t>громадських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організаціях</a:t>
            </a:r>
            <a:r>
              <a:rPr lang="ru-RU" sz="8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у межах </a:t>
            </a:r>
            <a:r>
              <a:rPr lang="ru-RU" sz="8000" b="1" dirty="0" err="1" smtClean="0">
                <a:solidFill>
                  <a:srgbClr val="002060"/>
                </a:solidFill>
              </a:rPr>
              <a:t>своєї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компетенції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видаю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накази</a:t>
            </a:r>
            <a:r>
              <a:rPr lang="ru-RU" sz="8000" b="1" dirty="0" smtClean="0">
                <a:solidFill>
                  <a:srgbClr val="002060"/>
                </a:solidFill>
              </a:rPr>
              <a:t>, </a:t>
            </a:r>
            <a:r>
              <a:rPr lang="ru-RU" sz="8000" b="1" dirty="0" err="1" smtClean="0">
                <a:solidFill>
                  <a:srgbClr val="002060"/>
                </a:solidFill>
              </a:rPr>
              <a:t>обов’язкові</a:t>
            </a:r>
            <a:r>
              <a:rPr lang="ru-RU" sz="8000" b="1" dirty="0" smtClean="0">
                <a:solidFill>
                  <a:srgbClr val="002060"/>
                </a:solidFill>
              </a:rPr>
              <a:t> для </a:t>
            </a:r>
            <a:r>
              <a:rPr lang="ru-RU" sz="8000" b="1" dirty="0" err="1" smtClean="0">
                <a:solidFill>
                  <a:srgbClr val="002060"/>
                </a:solidFill>
              </a:rPr>
              <a:t>виконання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працівниками</a:t>
            </a:r>
            <a:r>
              <a:rPr lang="ru-RU" sz="8000" b="1" dirty="0" smtClean="0">
                <a:solidFill>
                  <a:srgbClr val="002060"/>
                </a:solidFill>
              </a:rPr>
              <a:t>  закладу;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 </a:t>
            </a:r>
            <a:r>
              <a:rPr lang="ru-RU" sz="8000" b="1" dirty="0" err="1" smtClean="0">
                <a:solidFill>
                  <a:srgbClr val="002060"/>
                </a:solidFill>
              </a:rPr>
              <a:t>приймаю</a:t>
            </a:r>
            <a:r>
              <a:rPr lang="ru-RU" sz="8000" b="1" dirty="0" smtClean="0">
                <a:solidFill>
                  <a:srgbClr val="002060"/>
                </a:solidFill>
              </a:rPr>
              <a:t> на роботу та </a:t>
            </a:r>
            <a:r>
              <a:rPr lang="ru-RU" sz="8000" b="1" dirty="0" err="1" smtClean="0">
                <a:solidFill>
                  <a:srgbClr val="002060"/>
                </a:solidFill>
              </a:rPr>
              <a:t>звільняю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з</a:t>
            </a:r>
            <a:r>
              <a:rPr lang="ru-RU" sz="8000" b="1" dirty="0" smtClean="0">
                <a:solidFill>
                  <a:srgbClr val="002060"/>
                </a:solidFill>
              </a:rPr>
              <a:t> посади </a:t>
            </a:r>
            <a:r>
              <a:rPr lang="ru-RU" sz="8000" b="1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sz="8000" b="1" dirty="0" smtClean="0">
                <a:solidFill>
                  <a:srgbClr val="002060"/>
                </a:solidFill>
              </a:rPr>
              <a:t> закладу </a:t>
            </a:r>
            <a:r>
              <a:rPr lang="uk-UA" sz="8000" b="1" dirty="0" smtClean="0">
                <a:solidFill>
                  <a:srgbClr val="002060"/>
                </a:solidFill>
              </a:rPr>
              <a:t>(за</a:t>
            </a:r>
            <a:r>
              <a:rPr lang="ru-RU" sz="8000" b="1" dirty="0" smtClean="0">
                <a:solidFill>
                  <a:srgbClr val="002060"/>
                </a:solidFill>
              </a:rPr>
              <a:t> потреб</a:t>
            </a:r>
            <a:r>
              <a:rPr lang="uk-UA" sz="8000" b="1" dirty="0" err="1" smtClean="0">
                <a:solidFill>
                  <a:srgbClr val="002060"/>
                </a:solidFill>
              </a:rPr>
              <a:t>ою</a:t>
            </a:r>
            <a:r>
              <a:rPr lang="uk-UA" sz="8000" b="1" dirty="0" smtClean="0">
                <a:solidFill>
                  <a:srgbClr val="002060"/>
                </a:solidFill>
              </a:rPr>
              <a:t>)</a:t>
            </a:r>
            <a:r>
              <a:rPr lang="ru-RU" sz="8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</a:t>
            </a:r>
            <a:r>
              <a:rPr lang="ru-RU" sz="8000" b="1" dirty="0" err="1" smtClean="0">
                <a:solidFill>
                  <a:srgbClr val="002060"/>
                </a:solidFill>
              </a:rPr>
              <a:t>розпоряджаюсь</a:t>
            </a:r>
            <a:r>
              <a:rPr lang="ru-RU" sz="8000" b="1" dirty="0" smtClean="0">
                <a:solidFill>
                  <a:srgbClr val="002060"/>
                </a:solidFill>
              </a:rPr>
              <a:t> в </a:t>
            </a:r>
            <a:r>
              <a:rPr lang="ru-RU" sz="8000" b="1" dirty="0" err="1" smtClean="0">
                <a:solidFill>
                  <a:srgbClr val="002060"/>
                </a:solidFill>
              </a:rPr>
              <a:t>установленому</a:t>
            </a:r>
            <a:r>
              <a:rPr lang="ru-RU" sz="8000" b="1" dirty="0" smtClean="0">
                <a:solidFill>
                  <a:srgbClr val="002060"/>
                </a:solidFill>
              </a:rPr>
              <a:t> порядку </a:t>
            </a:r>
            <a:r>
              <a:rPr lang="ru-RU" sz="8000" b="1" dirty="0" err="1" smtClean="0">
                <a:solidFill>
                  <a:srgbClr val="002060"/>
                </a:solidFill>
              </a:rPr>
              <a:t>майном</a:t>
            </a:r>
            <a:r>
              <a:rPr lang="ru-RU" sz="8000" b="1" dirty="0" smtClean="0">
                <a:solidFill>
                  <a:srgbClr val="002060"/>
                </a:solidFill>
              </a:rPr>
              <a:t>, </a:t>
            </a:r>
            <a:r>
              <a:rPr lang="ru-RU" sz="8000" b="1" dirty="0" err="1" smtClean="0">
                <a:solidFill>
                  <a:srgbClr val="002060"/>
                </a:solidFill>
              </a:rPr>
              <a:t>відповідаю</a:t>
            </a:r>
            <a:r>
              <a:rPr lang="ru-RU" sz="8000" b="1" dirty="0" smtClean="0">
                <a:solidFill>
                  <a:srgbClr val="002060"/>
                </a:solidFill>
              </a:rPr>
              <a:t> за </a:t>
            </a:r>
            <a:r>
              <a:rPr lang="ru-RU" sz="8000" b="1" dirty="0" err="1" smtClean="0">
                <a:solidFill>
                  <a:srgbClr val="002060"/>
                </a:solidFill>
              </a:rPr>
              <a:t>дотримання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фінансової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дисципліни</a:t>
            </a:r>
            <a:r>
              <a:rPr lang="ru-RU" sz="8000" b="1" dirty="0" smtClean="0">
                <a:solidFill>
                  <a:srgbClr val="002060"/>
                </a:solidFill>
              </a:rPr>
              <a:t> та </a:t>
            </a:r>
            <a:r>
              <a:rPr lang="ru-RU" sz="8000" b="1" dirty="0" err="1" smtClean="0">
                <a:solidFill>
                  <a:srgbClr val="002060"/>
                </a:solidFill>
              </a:rPr>
              <a:t>збереження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матеріально-технічної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бази</a:t>
            </a:r>
            <a:r>
              <a:rPr lang="ru-RU" sz="8000" b="1" dirty="0" smtClean="0">
                <a:solidFill>
                  <a:srgbClr val="002060"/>
                </a:solidFill>
              </a:rPr>
              <a:t> закладу;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</a:t>
            </a:r>
            <a:r>
              <a:rPr lang="ru-RU" sz="8000" b="1" dirty="0" err="1" smtClean="0">
                <a:solidFill>
                  <a:srgbClr val="002060"/>
                </a:solidFill>
              </a:rPr>
              <a:t>контролюю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організацію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і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медичного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обслуговування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8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</a:t>
            </a:r>
            <a:r>
              <a:rPr lang="ru-RU" sz="8000" b="1" dirty="0" err="1" smtClean="0">
                <a:solidFill>
                  <a:srgbClr val="002060"/>
                </a:solidFill>
              </a:rPr>
              <a:t>забезпечую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умови</a:t>
            </a:r>
            <a:r>
              <a:rPr lang="ru-RU" sz="8000" b="1" dirty="0" smtClean="0">
                <a:solidFill>
                  <a:srgbClr val="002060"/>
                </a:solidFill>
              </a:rPr>
              <a:t> для </a:t>
            </a:r>
            <a:r>
              <a:rPr lang="ru-RU" sz="8000" b="1" dirty="0" err="1" smtClean="0">
                <a:solidFill>
                  <a:srgbClr val="002060"/>
                </a:solidFill>
              </a:rPr>
              <a:t>проведення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оздоровчо-профілактичної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8000" b="1" dirty="0" smtClean="0">
                <a:solidFill>
                  <a:srgbClr val="002060"/>
                </a:solidFill>
              </a:rPr>
              <a:t>,  </a:t>
            </a:r>
            <a:r>
              <a:rPr lang="ru-RU" sz="8000" b="1" dirty="0" err="1" smtClean="0">
                <a:solidFill>
                  <a:srgbClr val="002060"/>
                </a:solidFill>
              </a:rPr>
              <a:t>фізичного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sz="8000" b="1" dirty="0" smtClean="0">
                <a:solidFill>
                  <a:srgbClr val="002060"/>
                </a:solidFill>
              </a:rPr>
              <a:t> та </a:t>
            </a:r>
            <a:r>
              <a:rPr lang="ru-RU" sz="8000" b="1" dirty="0" err="1" smtClean="0">
                <a:solidFill>
                  <a:srgbClr val="002060"/>
                </a:solidFill>
              </a:rPr>
              <a:t>зміцнення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8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- </a:t>
            </a:r>
            <a:r>
              <a:rPr lang="ru-RU" sz="8000" b="1" dirty="0" err="1" smtClean="0">
                <a:solidFill>
                  <a:srgbClr val="002060"/>
                </a:solidFill>
              </a:rPr>
              <a:t>забезпечую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дотримання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санітарно-гігієнічних</a:t>
            </a:r>
            <a:r>
              <a:rPr lang="ru-RU" sz="8000" b="1" dirty="0" smtClean="0">
                <a:solidFill>
                  <a:srgbClr val="002060"/>
                </a:solidFill>
              </a:rPr>
              <a:t>, </a:t>
            </a:r>
            <a:r>
              <a:rPr lang="ru-RU" sz="8000" b="1" dirty="0" err="1" smtClean="0">
                <a:solidFill>
                  <a:srgbClr val="002060"/>
                </a:solidFill>
              </a:rPr>
              <a:t>протипожежних</a:t>
            </a:r>
            <a:r>
              <a:rPr lang="ru-RU" sz="8000" b="1" dirty="0" smtClean="0">
                <a:solidFill>
                  <a:srgbClr val="002060"/>
                </a:solidFill>
              </a:rPr>
              <a:t> норм </a:t>
            </a:r>
            <a:r>
              <a:rPr lang="ru-RU" sz="8000" b="1" dirty="0" err="1" smtClean="0">
                <a:solidFill>
                  <a:srgbClr val="002060"/>
                </a:solidFill>
              </a:rPr>
              <a:t>і</a:t>
            </a:r>
            <a:r>
              <a:rPr lang="ru-RU" sz="8000" b="1" dirty="0" smtClean="0">
                <a:solidFill>
                  <a:srgbClr val="002060"/>
                </a:solidFill>
              </a:rPr>
              <a:t> правил </a:t>
            </a:r>
            <a:r>
              <a:rPr lang="ru-RU" sz="8000" b="1" dirty="0" err="1" smtClean="0">
                <a:solidFill>
                  <a:srgbClr val="002060"/>
                </a:solidFill>
              </a:rPr>
              <a:t>техніки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безпеки</a:t>
            </a:r>
            <a:r>
              <a:rPr lang="ru-RU" sz="8000" b="1" dirty="0" smtClean="0">
                <a:solidFill>
                  <a:srgbClr val="002060"/>
                </a:solidFill>
              </a:rPr>
              <a:t>, </a:t>
            </a:r>
            <a:r>
              <a:rPr lang="ru-RU" sz="8000" b="1" dirty="0" err="1" smtClean="0">
                <a:solidFill>
                  <a:srgbClr val="002060"/>
                </a:solidFill>
              </a:rPr>
              <a:t>вимог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безпечної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життєдіяльності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і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r>
              <a:rPr lang="ru-RU" sz="8000" b="1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sz="8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470263"/>
            <a:ext cx="7966710" cy="5706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Заклад підключено до мережі Інтернет, що дає можливість користуватися матеріалами сайтів профільного Міністерства України, управління освіти, сайтами обласних інститутів післядипломної освіти, інших закладів освіти,   вчасно знайомитися з новими документами. Вся проведена робота в закладі висвітлюється на сайті закладу постійно.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000" b="1" dirty="0" smtClean="0">
                <a:solidFill>
                  <a:srgbClr val="002060"/>
                </a:solidFill>
              </a:rPr>
              <a:t> 201</a:t>
            </a:r>
            <a:r>
              <a:rPr lang="uk-UA" sz="2000" b="1" dirty="0" smtClean="0">
                <a:solidFill>
                  <a:srgbClr val="002060"/>
                </a:solidFill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</a:rPr>
              <a:t>/20</a:t>
            </a:r>
            <a:r>
              <a:rPr lang="uk-UA" sz="2000" b="1" dirty="0" smtClean="0">
                <a:solidFill>
                  <a:srgbClr val="002060"/>
                </a:solidFill>
              </a:rPr>
              <a:t>20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навчального</a:t>
            </a:r>
            <a:r>
              <a:rPr lang="ru-RU" sz="2000" b="1" dirty="0" smtClean="0">
                <a:solidFill>
                  <a:srgbClr val="002060"/>
                </a:solidFill>
              </a:rPr>
              <a:t> року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зареєстровано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0 </a:t>
            </a:r>
            <a:r>
              <a:rPr lang="ru-RU" sz="2000" b="1" dirty="0" err="1" smtClean="0">
                <a:solidFill>
                  <a:srgbClr val="002060"/>
                </a:solidFill>
              </a:rPr>
              <a:t>звернень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громадян</a:t>
            </a:r>
            <a:r>
              <a:rPr lang="ru-RU" sz="2000" b="1" dirty="0" smtClean="0">
                <a:solidFill>
                  <a:srgbClr val="002060"/>
                </a:solidFill>
              </a:rPr>
              <a:t>.  Тематика </a:t>
            </a:r>
            <a:r>
              <a:rPr lang="ru-RU" sz="2000" b="1" dirty="0" err="1" smtClean="0">
                <a:solidFill>
                  <a:srgbClr val="002060"/>
                </a:solidFill>
              </a:rPr>
              <a:t>питань</a:t>
            </a:r>
            <a:r>
              <a:rPr lang="ru-RU" sz="2000" b="1" dirty="0" smtClean="0">
                <a:solidFill>
                  <a:srgbClr val="002060"/>
                </a:solidFill>
              </a:rPr>
              <a:t>: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зарахування</a:t>
            </a:r>
            <a:r>
              <a:rPr lang="ru-RU" sz="2000" b="1" dirty="0" smtClean="0">
                <a:solidFill>
                  <a:srgbClr val="002060"/>
                </a:solidFill>
              </a:rPr>
              <a:t> до закладу  </a:t>
            </a:r>
            <a:r>
              <a:rPr lang="ru-RU" sz="2000" b="1" dirty="0" err="1" smtClean="0">
                <a:solidFill>
                  <a:srgbClr val="002060"/>
                </a:solidFill>
              </a:rPr>
              <a:t>чи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переведення</a:t>
            </a:r>
            <a:r>
              <a:rPr lang="ru-RU" sz="2000" b="1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err="1" smtClean="0">
                <a:solidFill>
                  <a:srgbClr val="002060"/>
                </a:solidFill>
              </a:rPr>
              <a:t>іншого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дошкільного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навчального</a:t>
            </a:r>
            <a:r>
              <a:rPr lang="ru-RU" sz="2000" b="1" dirty="0" smtClean="0">
                <a:solidFill>
                  <a:srgbClr val="002060"/>
                </a:solidFill>
              </a:rPr>
              <a:t> закладу, а </a:t>
            </a:r>
            <a:r>
              <a:rPr lang="ru-RU" sz="20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приводу 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працевлаштування</a:t>
            </a:r>
            <a:r>
              <a:rPr lang="ru-RU" sz="2000" b="1" dirty="0" smtClean="0">
                <a:solidFill>
                  <a:srgbClr val="002060"/>
                </a:solidFill>
              </a:rPr>
              <a:t>. 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 Дошкільний навчальний заклад є комунальним закладом, тому матеріальне та фінансове забезпечення здійснює місцевий бюджет.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Незважаючи на складні економічні умови матеріально – технічної база постійно доповнюється. Приміщення і територія ДНЗ  перебувають у належному стані, постійно поповнюється, оновлюється і ремонтується обладнання. Завдання адміністрації полягає у оптимальному  прогнозуванні, плануванні та цільовому використанні бюджетних коштів.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49" y="0"/>
            <a:ext cx="8111314" cy="685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 </a:t>
            </a:r>
          </a:p>
          <a:p>
            <a:pPr>
              <a:lnSpc>
                <a:spcPct val="10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За рахунок  бюджету з  липня 2019 року по червень 2020 року в закладі: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lnSpc>
                <a:spcPct val="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 було проведено зовнішнє утеплення приміщення.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Придбано: 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lnSpc>
                <a:spcPct val="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холодильник «Атлант»  на харчоблок     - 5000 грн.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lnSpc>
                <a:spcPct val="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унітази комплект «</a:t>
            </a:r>
            <a:r>
              <a:rPr lang="uk-UA" sz="2400" b="1" dirty="0" err="1" smtClean="0">
                <a:solidFill>
                  <a:srgbClr val="002060"/>
                </a:solidFill>
              </a:rPr>
              <a:t>Бембі</a:t>
            </a:r>
            <a:r>
              <a:rPr lang="uk-UA" sz="2400" b="1" dirty="0" smtClean="0">
                <a:solidFill>
                  <a:srgbClr val="002060"/>
                </a:solidFill>
              </a:rPr>
              <a:t>» група №10      - 3186 грн.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lnSpc>
                <a:spcPct val="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унітаз комплект «Вектор-стандарт»        - 1686 грн.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lnSpc>
                <a:spcPct val="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господарчі товари                                      -  9719 </a:t>
            </a:r>
            <a:r>
              <a:rPr lang="uk-UA" sz="2400" b="1" dirty="0" err="1" smtClean="0">
                <a:solidFill>
                  <a:srgbClr val="002060"/>
                </a:solidFill>
              </a:rPr>
              <a:t>грн</a:t>
            </a:r>
            <a:r>
              <a:rPr lang="uk-UA" sz="2400" b="1" dirty="0" smtClean="0">
                <a:solidFill>
                  <a:srgbClr val="002060"/>
                </a:solidFill>
              </a:rPr>
              <a:t>  </a:t>
            </a:r>
          </a:p>
          <a:p>
            <a:pPr lvl="0">
              <a:lnSpc>
                <a:spcPct val="50000"/>
              </a:lnSpc>
            </a:pPr>
            <a:r>
              <a:rPr lang="uk-UA" sz="2400" b="1" dirty="0" err="1" smtClean="0">
                <a:solidFill>
                  <a:srgbClr val="002060"/>
                </a:solidFill>
              </a:rPr>
              <a:t>Дезинфікуючі</a:t>
            </a:r>
            <a:r>
              <a:rPr lang="uk-UA" sz="2400" b="1" dirty="0" smtClean="0">
                <a:solidFill>
                  <a:srgbClr val="002060"/>
                </a:solidFill>
              </a:rPr>
              <a:t> засоби, спірометри та засоби </a:t>
            </a:r>
            <a:r>
              <a:rPr lang="uk-UA" sz="2400" b="1" dirty="0" smtClean="0">
                <a:solidFill>
                  <a:srgbClr val="002060"/>
                </a:solidFill>
              </a:rPr>
              <a:t>гігієни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сп</a:t>
            </a:r>
            <a:r>
              <a:rPr lang="uk-UA" sz="2400" b="1" dirty="0" err="1" smtClean="0">
                <a:solidFill>
                  <a:srgbClr val="002060"/>
                </a:solidFill>
              </a:rPr>
              <a:t>ірометри</a:t>
            </a:r>
            <a:r>
              <a:rPr lang="uk-UA" sz="2400" b="1" dirty="0" smtClean="0">
                <a:solidFill>
                  <a:srgbClr val="002060"/>
                </a:solidFill>
              </a:rPr>
              <a:t>  -</a:t>
            </a:r>
          </a:p>
          <a:p>
            <a:pPr lvl="0">
              <a:lnSpc>
                <a:spcPct val="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211</a:t>
            </a:r>
            <a:r>
              <a:rPr lang="uk-UA" sz="2400" b="1" dirty="0" smtClean="0">
                <a:solidFill>
                  <a:srgbClr val="002060"/>
                </a:solidFill>
              </a:rPr>
              <a:t>66 </a:t>
            </a:r>
            <a:r>
              <a:rPr lang="uk-UA" sz="2400" b="1" dirty="0" smtClean="0">
                <a:solidFill>
                  <a:srgbClr val="002060"/>
                </a:solidFill>
              </a:rPr>
              <a:t>грн.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</a:pPr>
            <a:r>
              <a:rPr lang="uk-UA" sz="2400" b="1" dirty="0" err="1" smtClean="0">
                <a:solidFill>
                  <a:srgbClr val="002060"/>
                </a:solidFill>
              </a:rPr>
              <a:t>Заключено</a:t>
            </a:r>
            <a:r>
              <a:rPr lang="uk-UA" sz="2400" b="1" dirty="0" smtClean="0">
                <a:solidFill>
                  <a:srgbClr val="002060"/>
                </a:solidFill>
              </a:rPr>
              <a:t> договір на утилізацію ЗІЗ-500 грн.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            Всього витрачено коштів на суму  </a:t>
            </a:r>
            <a:r>
              <a:rPr lang="uk-UA" sz="2400" b="1" dirty="0" smtClean="0">
                <a:solidFill>
                  <a:srgbClr val="002060"/>
                </a:solidFill>
              </a:rPr>
              <a:t>41</a:t>
            </a:r>
            <a:r>
              <a:rPr lang="uk-UA" sz="2400" b="1" dirty="0" smtClean="0">
                <a:solidFill>
                  <a:srgbClr val="002060"/>
                </a:solidFill>
              </a:rPr>
              <a:t>2</a:t>
            </a:r>
            <a:r>
              <a:rPr lang="uk-UA" sz="2400" b="1" dirty="0" smtClean="0">
                <a:solidFill>
                  <a:srgbClr val="002060"/>
                </a:solidFill>
              </a:rPr>
              <a:t>57грн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 За сприяння народного депутата України </a:t>
            </a:r>
            <a:r>
              <a:rPr lang="en-US" sz="2400" b="1" dirty="0" smtClean="0">
                <a:solidFill>
                  <a:srgbClr val="002060"/>
                </a:solidFill>
              </a:rPr>
              <a:t>VII </a:t>
            </a:r>
            <a:r>
              <a:rPr lang="uk-UA" sz="2400" b="1" dirty="0" smtClean="0">
                <a:solidFill>
                  <a:srgbClr val="002060"/>
                </a:solidFill>
              </a:rPr>
              <a:t>скликання Станіслава </a:t>
            </a:r>
            <a:r>
              <a:rPr lang="uk-UA" sz="2400" b="1" dirty="0" err="1" smtClean="0">
                <a:solidFill>
                  <a:srgbClr val="002060"/>
                </a:solidFill>
              </a:rPr>
              <a:t>Березкіна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було встановлено у дитячому закладі 3 вхідних дверей на суму  14000  грн.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Планується проведення фарбування фасаду закладу, дообладнання групових дитячих майданчиків шляхом залучення бюджетних та позабюджетних коштів. 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Після проведення </a:t>
            </a:r>
            <a:r>
              <a:rPr lang="uk-UA" sz="2400" b="1" dirty="0" err="1" smtClean="0">
                <a:solidFill>
                  <a:srgbClr val="002060"/>
                </a:solidFill>
              </a:rPr>
              <a:t>енергоаудиту</a:t>
            </a:r>
            <a:r>
              <a:rPr lang="uk-UA" sz="2400" b="1" dirty="0" smtClean="0">
                <a:solidFill>
                  <a:srgbClr val="002060"/>
                </a:solidFill>
              </a:rPr>
              <a:t> в закладі проведено налагодження системи опалення,утеплення приміщення.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Прибирання майданчиків і всієї  території  дошкільного закладу здійснюється щоденно. За потребою здійснюється викос трави, обрізка дерев, кущів.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9635" y="509451"/>
            <a:ext cx="8634548" cy="5667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Робота з батьками вихованців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 Важливою складовою дошкільного закладу освіти є організація роботи з батьками. </a:t>
            </a:r>
            <a:r>
              <a:rPr lang="ru-RU" sz="2000" b="1" dirty="0" err="1" smtClean="0">
                <a:solidFill>
                  <a:srgbClr val="002060"/>
                </a:solidFill>
              </a:rPr>
              <a:t>Адже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сім’я</a:t>
            </a:r>
            <a:r>
              <a:rPr lang="ru-RU" sz="2000" b="1" dirty="0" smtClean="0">
                <a:solidFill>
                  <a:srgbClr val="002060"/>
                </a:solidFill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первинне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природне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середовище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джерело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духовної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матеріальної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підтримки</a:t>
            </a:r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дитини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Постійна взаємодія з сім’ями вихованців  є одним з пріоритетних напрямків діяльності закладу. Вона орієнтована на пошук таких форм і методів роботи, які дозволяють урахувати актуальні потреби батьків, сприяють формуванню активної батьківської позиції, участі батьків у управлінні закладом.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Дошкільний заклад підтримує бажання батьків поповнювати свої знання, необхідні для виховання та оздоровлення дітей. Педагогічний колектив організовує для цього різні активні форми співпраці.</a:t>
            </a:r>
          </a:p>
          <a:p>
            <a:pPr>
              <a:buNone/>
            </a:pPr>
            <a:r>
              <a:rPr lang="uk-UA" sz="2400" dirty="0" smtClean="0"/>
              <a:t>    </a:t>
            </a:r>
            <a:r>
              <a:rPr lang="uk-UA" sz="2000" b="1" dirty="0" smtClean="0">
                <a:solidFill>
                  <a:srgbClr val="002060"/>
                </a:solidFill>
              </a:rPr>
              <a:t>Для сімей наших вихованців дитячий садок є консультативним і просвітницьким центром. Вихователі всіх вікових груп протягом року планували і проводили з батьками своїх вихованців бесіди, консультації, надавали кваліфіковані поради щодо виховання та навчання дітей.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697" y="587829"/>
            <a:ext cx="8294914" cy="5589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</a:rPr>
              <a:t>Впродовж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навчального</a:t>
            </a:r>
            <a:r>
              <a:rPr lang="ru-RU" sz="2000" b="1" dirty="0" smtClean="0">
                <a:solidFill>
                  <a:srgbClr val="002060"/>
                </a:solidFill>
              </a:rPr>
              <a:t> року в </a:t>
            </a:r>
            <a:r>
              <a:rPr lang="ru-RU" sz="2000" b="1" dirty="0" err="1" smtClean="0">
                <a:solidFill>
                  <a:srgbClr val="002060"/>
                </a:solidFill>
              </a:rPr>
              <a:t>групах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</a:t>
            </a:r>
            <a:r>
              <a:rPr lang="uk-UA" sz="2000" b="1" dirty="0" smtClean="0">
                <a:solidFill>
                  <a:srgbClr val="002060"/>
                </a:solidFill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</a:rPr>
              <a:t> проведен</a:t>
            </a:r>
            <a:r>
              <a:rPr lang="uk-UA" sz="2000" b="1" dirty="0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батьківські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збори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uk-UA" sz="2000" b="1" dirty="0" smtClean="0">
                <a:solidFill>
                  <a:srgbClr val="002060"/>
                </a:solidFill>
              </a:rPr>
              <a:t>на яких педагоги</a:t>
            </a:r>
            <a:r>
              <a:rPr lang="ru-RU" sz="2000" b="1" dirty="0" smtClean="0">
                <a:solidFill>
                  <a:srgbClr val="002060"/>
                </a:solidFill>
              </a:rPr>
              <a:t> систематично </a:t>
            </a:r>
            <a:r>
              <a:rPr lang="ru-RU" sz="2000" b="1" dirty="0" err="1" smtClean="0">
                <a:solidFill>
                  <a:srgbClr val="002060"/>
                </a:solidFill>
              </a:rPr>
              <a:t>ознайомлювали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завданнями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новим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змістом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напрямками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освітнього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процесу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специфікою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сучасного</a:t>
            </a:r>
            <a:r>
              <a:rPr lang="ru-RU" sz="2000" b="1" dirty="0" smtClean="0">
                <a:solidFill>
                  <a:srgbClr val="002060"/>
                </a:solidFill>
              </a:rPr>
              <a:t> закладу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uk-UA" sz="2000" b="1" dirty="0" smtClean="0">
                <a:solidFill>
                  <a:srgbClr val="002060"/>
                </a:solidFill>
              </a:rPr>
              <a:t> батьки </a:t>
            </a:r>
            <a:r>
              <a:rPr lang="ru-RU" sz="2000" b="1" dirty="0" err="1" smtClean="0">
                <a:solidFill>
                  <a:srgbClr val="002060"/>
                </a:solidFill>
              </a:rPr>
              <a:t>отримували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інформацію</a:t>
            </a:r>
            <a:r>
              <a:rPr lang="ru-RU" sz="2000" b="1" dirty="0" smtClean="0">
                <a:solidFill>
                  <a:srgbClr val="002060"/>
                </a:solidFill>
              </a:rPr>
              <a:t>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нормативно-правове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підгрунття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нововведень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освіті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обговорювали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актуальні</a:t>
            </a:r>
            <a:r>
              <a:rPr lang="ru-RU" sz="2000" b="1" dirty="0" smtClean="0">
                <a:solidFill>
                  <a:srgbClr val="002060"/>
                </a:solidFill>
              </a:rPr>
              <a:t> для них </a:t>
            </a:r>
            <a:r>
              <a:rPr lang="ru-RU" sz="2000" b="1" dirty="0" err="1" smtClean="0">
                <a:solidFill>
                  <a:srgbClr val="002060"/>
                </a:solidFill>
              </a:rPr>
              <a:t>питання</a:t>
            </a:r>
            <a:r>
              <a:rPr lang="ru-RU" sz="2000" b="1" dirty="0" smtClean="0">
                <a:solidFill>
                  <a:srgbClr val="002060"/>
                </a:solidFill>
              </a:rPr>
              <a:t>, 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педагогічні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проблеми</a:t>
            </a:r>
            <a:r>
              <a:rPr lang="ru-RU" sz="2000" b="1" dirty="0" smtClean="0">
                <a:solidFill>
                  <a:srgbClr val="002060"/>
                </a:solidFill>
              </a:rPr>
              <a:t>.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зустрічах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батьками </a:t>
            </a:r>
            <a:r>
              <a:rPr lang="ru-RU" sz="2000" b="1" dirty="0" err="1" smtClean="0">
                <a:solidFill>
                  <a:srgbClr val="002060"/>
                </a:solidFill>
              </a:rPr>
              <a:t>запрошувалися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практичний</a:t>
            </a:r>
            <a:r>
              <a:rPr lang="ru-RU" sz="2000" b="1" dirty="0" smtClean="0">
                <a:solidFill>
                  <a:srgbClr val="002060"/>
                </a:solidFill>
              </a:rPr>
              <a:t> психолог, сестра </a:t>
            </a:r>
            <a:r>
              <a:rPr lang="ru-RU" sz="2000" b="1" dirty="0" err="1" smtClean="0">
                <a:solidFill>
                  <a:srgbClr val="002060"/>
                </a:solidFill>
              </a:rPr>
              <a:t>медична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Більшість батьків приймає активну участь у культурно – масових, освітніх заходах. Вдалим заходом всього педагогічного колективу було проведення </a:t>
            </a:r>
            <a:r>
              <a:rPr lang="uk-UA" sz="2000" b="1" i="1" dirty="0" smtClean="0">
                <a:solidFill>
                  <a:srgbClr val="002060"/>
                </a:solidFill>
              </a:rPr>
              <a:t>«Тижня сім</a:t>
            </a:r>
            <a:r>
              <a:rPr lang="ru-RU" sz="2000" b="1" i="1" dirty="0" smtClean="0">
                <a:solidFill>
                  <a:srgbClr val="002060"/>
                </a:solidFill>
              </a:rPr>
              <a:t>`</a:t>
            </a:r>
            <a:r>
              <a:rPr lang="uk-UA" sz="2000" b="1" i="1" dirty="0" smtClean="0">
                <a:solidFill>
                  <a:srgbClr val="002060"/>
                </a:solidFill>
              </a:rPr>
              <a:t>ї та родинних звичаїв».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В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закладі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традиційно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організовуються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</a:rPr>
              <a:t>виставки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поробок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виготовлених</a:t>
            </a:r>
            <a:r>
              <a:rPr lang="ru-RU" sz="2000" b="1" dirty="0" smtClean="0">
                <a:solidFill>
                  <a:srgbClr val="002060"/>
                </a:solidFill>
              </a:rPr>
              <a:t> рука-</a:t>
            </a:r>
          </a:p>
          <a:p>
            <a:pPr>
              <a:lnSpc>
                <a:spcPct val="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ми </a:t>
            </a:r>
            <a:r>
              <a:rPr lang="ru-RU" sz="20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батьків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  <a:r>
              <a:rPr lang="uk-UA" sz="2000" b="1" i="1" dirty="0" smtClean="0">
                <a:solidFill>
                  <a:srgbClr val="002060"/>
                </a:solidFill>
              </a:rPr>
              <a:t>«Мереживо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  <a:buNone/>
            </a:pPr>
            <a:r>
              <a:rPr lang="uk-UA" sz="2000" b="1" i="1" dirty="0" smtClean="0">
                <a:solidFill>
                  <a:srgbClr val="002060"/>
                </a:solidFill>
              </a:rPr>
              <a:t>    осінніх барв»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Новорічна</a:t>
            </a:r>
            <a:r>
              <a:rPr lang="uk-UA" sz="2000" b="1" i="1" dirty="0" smtClean="0">
                <a:solidFill>
                  <a:srgbClr val="002060"/>
                </a:solidFill>
              </a:rPr>
              <a:t> казка</a:t>
            </a:r>
            <a:r>
              <a:rPr lang="ru-RU" sz="2000" b="1" i="1" dirty="0" smtClean="0">
                <a:solidFill>
                  <a:srgbClr val="002060"/>
                </a:solidFill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uk-UA" sz="2000" b="1" i="1" dirty="0" smtClean="0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  <a:buNone/>
            </a:pPr>
            <a:r>
              <a:rPr lang="uk-UA" sz="2000" b="1" i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4" descr="G:\Родинне свято 3 група 20\IMG_20200211_161710698_HDR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89911" y="3803392"/>
            <a:ext cx="3740579" cy="2647604"/>
          </a:xfrm>
          <a:prstGeom prst="round2DiagRect">
            <a:avLst/>
          </a:prstGeom>
          <a:ln w="1905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:\жовтень 19\осінні свята\IMG_20191029_101735569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434" y="4919073"/>
            <a:ext cx="3385710" cy="1663547"/>
          </a:xfrm>
          <a:prstGeom prst="round2DiagRect">
            <a:avLst/>
          </a:prstGeom>
          <a:ln w="1905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2068"/>
            <a:ext cx="7886700" cy="1345475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Батьки нашого закладу  приймали активну участь у конкурсі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«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Fest cook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»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, що був організований управлінням освіти Міської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ради </a:t>
            </a:r>
            <a:r>
              <a:rPr lang="ru-RU" sz="2200" b="1" dirty="0" err="1" smtClean="0">
                <a:solidFill>
                  <a:srgbClr val="002060"/>
                </a:solidFill>
                <a:latin typeface="+mn-lt"/>
              </a:rPr>
              <a:t>міста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+mn-lt"/>
              </a:rPr>
              <a:t>Кропивницького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3525339" cy="4949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Також батьки наших вихованців  допомагають у обладнанні дитячих майданчиків та розвивального середовища груп. Для організації оздоровчого літнього періоду за підтримки  батьків пофарбовано ігрове обладнання майданчиків, придбано іграшки,набори для ігор у піску 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Велика подяка їм за взаєморозуміння та підтримку. </a:t>
            </a:r>
            <a:r>
              <a:rPr lang="uk-UA" sz="2000" dirty="0" smtClean="0"/>
              <a:t> </a:t>
            </a:r>
            <a:r>
              <a:rPr lang="uk-UA" dirty="0" smtClean="0"/>
              <a:t> 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5" descr="C:\Users\Vitaliy\Desktop\работа Таня\фото лютий 20\конкурс мастер-шеф\IMG_20200203_10155297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792" y="1232687"/>
            <a:ext cx="3566160" cy="2340033"/>
          </a:xfrm>
          <a:prstGeom prst="round2DiagRect">
            <a:avLst>
              <a:gd name="adj1" fmla="val 16667"/>
              <a:gd name="adj2" fmla="val 0"/>
            </a:avLst>
          </a:prstGeom>
          <a:ln w="1905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Vitaliy\AppData\Local\Microsoft\Windows\Temporary Internet Files\Content.Word\IMG_20200605_095835722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25163" y="4101739"/>
            <a:ext cx="3619751" cy="2344940"/>
          </a:xfrm>
          <a:prstGeom prst="round2DiagRect">
            <a:avLst/>
          </a:prstGeom>
          <a:ln w="1905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7018" y="483326"/>
            <a:ext cx="8151222" cy="5839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 Аналізуючи роботу з розвитку дошкільного закладу, створення сприятливих умов для дітей, оцінюючи результати досягнень дошкільного закладу можна зробити такий висновок: у нашому ДНЗ сформовано цілісний освітній простір, в якому дітям надають якісні освітні послуги, піклуються про здоров’я кожної дитини, залучають позабюджетні асигнування для розвитку дошкільного закладу.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 Але поруч з позитивними факторами існують певні недоліки: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- недостатньо звернено уваги на  використання в роботі з дітьми експериментально – дослідницької діяльності, </a:t>
            </a:r>
            <a:r>
              <a:rPr lang="uk-UA" sz="2000" b="1" dirty="0" err="1" smtClean="0">
                <a:solidFill>
                  <a:srgbClr val="002060"/>
                </a:solidFill>
              </a:rPr>
              <a:t>проблемно</a:t>
            </a:r>
            <a:r>
              <a:rPr lang="uk-UA" sz="2000" b="1" dirty="0" smtClean="0">
                <a:solidFill>
                  <a:srgbClr val="002060"/>
                </a:solidFill>
              </a:rPr>
              <a:t> – пошукових ситуацій та інших продуктивних видів діяльності;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-</a:t>
            </a:r>
            <a:r>
              <a:rPr lang="uk-UA" sz="2000" b="1" dirty="0" smtClean="0">
                <a:solidFill>
                  <a:srgbClr val="002060"/>
                </a:solidFill>
              </a:rPr>
              <a:t>через недостатнє фінансування залишається </a:t>
            </a:r>
            <a:r>
              <a:rPr lang="uk-UA" sz="2000" b="1" dirty="0" err="1" smtClean="0">
                <a:solidFill>
                  <a:srgbClr val="002060"/>
                </a:solidFill>
              </a:rPr>
              <a:t>недообладнана</a:t>
            </a:r>
            <a:r>
              <a:rPr lang="uk-UA" sz="2000" b="1" dirty="0" smtClean="0">
                <a:solidFill>
                  <a:srgbClr val="002060"/>
                </a:solidFill>
              </a:rPr>
              <a:t> територія ДНЗ (тіньові накриття), а також капітальний ремонт переходу між групами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№ 9.10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Дякую всім учасникам освітнього процесу за участь у житті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навчального закладу!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Сподіваюсь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подальшу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успішну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плідну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співпрацю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колективом</a:t>
            </a:r>
            <a:r>
              <a:rPr lang="ru-RU" sz="2000" b="1" dirty="0" smtClean="0">
                <a:solidFill>
                  <a:srgbClr val="002060"/>
                </a:solidFill>
              </a:rPr>
              <a:t> та батьками.  </a:t>
            </a:r>
          </a:p>
          <a:p>
            <a:pPr lvl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339635"/>
            <a:ext cx="8647611" cy="6322422"/>
          </a:xfrm>
        </p:spPr>
        <p:txBody>
          <a:bodyPr>
            <a:normAutofit/>
          </a:bodyPr>
          <a:lstStyle/>
          <a:p>
            <a:pPr indent="-288000">
              <a:lnSpc>
                <a:spcPct val="120000"/>
              </a:lnSpc>
              <a:buNone/>
            </a:pPr>
            <a:endParaRPr lang="ru-RU" sz="6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081" y="522514"/>
            <a:ext cx="8242662" cy="569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Дошкільний навчальний заклад (ясла-садок) № 16 «Дружба» комбінованого типу м. Кропивницький  розміщено у  типовому приміщені  та розраховано на 180 місць  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 У закладі функціонує 8 груп з них: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-2 групи раннього віку з режимом роботи 10,5 годин та 12 годин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-6 груп – дошкільних, одна з них логопедична (з режимом роботи 10 годин)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Впродовж 2019-2020 навчального року на обліку ДНЗ  було 173 дитини.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Освітній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процес</a:t>
            </a:r>
            <a:r>
              <a:rPr lang="ru-RU" sz="2000" b="1" dirty="0" smtClean="0">
                <a:solidFill>
                  <a:srgbClr val="002060"/>
                </a:solidFill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закладі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забезпечують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22</a:t>
            </a:r>
            <a:r>
              <a:rPr lang="ru-RU" sz="2000" b="1" dirty="0" smtClean="0">
                <a:solidFill>
                  <a:srgbClr val="002060"/>
                </a:solidFill>
              </a:rPr>
              <a:t> педагога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них: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- 1</a:t>
            </a:r>
            <a:r>
              <a:rPr lang="uk-UA" sz="2000" b="1" dirty="0" smtClean="0">
                <a:solidFill>
                  <a:srgbClr val="002060"/>
                </a:solidFill>
              </a:rPr>
              <a:t>8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вищу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педагогічну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освіту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uk-UA" sz="2000" b="1" dirty="0" smtClean="0">
                <a:solidFill>
                  <a:srgbClr val="002060"/>
                </a:solidFill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середню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педагогічну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освіту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Педагогічні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працівники</a:t>
            </a:r>
            <a:r>
              <a:rPr lang="ru-RU" sz="2000" b="1" dirty="0" smtClean="0">
                <a:solidFill>
                  <a:srgbClr val="002060"/>
                </a:solidFill>
              </a:rPr>
              <a:t> закладу </a:t>
            </a:r>
            <a:r>
              <a:rPr lang="ru-RU" sz="20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такі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кваліфікаційні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категорії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-10 тарифний розряд-2особи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-11 тарифний розряд-2 особи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-спеціалісти-3 особи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-ІІ кваліфікаційна категорія-7 осіб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- І кваліфікаційна категорія-4 особи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вища кваліфікаційна категорія-4 особи.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65125" y="496389"/>
            <a:ext cx="8466138" cy="5904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Освітня</a:t>
            </a:r>
            <a:r>
              <a:rPr lang="ru-RU" sz="2000" b="1" dirty="0" smtClean="0">
                <a:solidFill>
                  <a:srgbClr val="002060"/>
                </a:solidFill>
              </a:rPr>
              <a:t>  робота у </a:t>
            </a:r>
            <a:r>
              <a:rPr lang="ru-RU" sz="2000" b="1" dirty="0" err="1" smtClean="0">
                <a:solidFill>
                  <a:srgbClr val="002060"/>
                </a:solidFill>
              </a:rPr>
              <a:t>дошкільному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закладі</a:t>
            </a:r>
            <a:r>
              <a:rPr lang="ru-RU" sz="2000" b="1" dirty="0" smtClean="0">
                <a:solidFill>
                  <a:srgbClr val="002060"/>
                </a:solidFill>
              </a:rPr>
              <a:t>  </a:t>
            </a:r>
            <a:r>
              <a:rPr lang="ru-RU" sz="2000" b="1" dirty="0" err="1" smtClean="0">
                <a:solidFill>
                  <a:srgbClr val="002060"/>
                </a:solidFill>
              </a:rPr>
              <a:t>спланована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проводилась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000" b="1" dirty="0" smtClean="0">
                <a:solidFill>
                  <a:srgbClr val="002060"/>
                </a:solidFill>
              </a:rPr>
              <a:t>  до  </a:t>
            </a:r>
            <a:r>
              <a:rPr lang="ru-RU" sz="2000" b="1" dirty="0" err="1" smtClean="0">
                <a:solidFill>
                  <a:srgbClr val="002060"/>
                </a:solidFill>
              </a:rPr>
              <a:t>річного</a:t>
            </a:r>
            <a:r>
              <a:rPr lang="ru-RU" sz="2000" b="1" dirty="0" smtClean="0">
                <a:solidFill>
                  <a:srgbClr val="002060"/>
                </a:solidFill>
              </a:rPr>
              <a:t> плану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роботи</a:t>
            </a:r>
            <a:r>
              <a:rPr lang="uk-UA" sz="2000" b="1" dirty="0" smtClean="0">
                <a:solidFill>
                  <a:srgbClr val="002060"/>
                </a:solidFill>
              </a:rPr>
              <a:t> закладу</a:t>
            </a:r>
            <a:r>
              <a:rPr lang="ru-RU" sz="2000" b="1" dirty="0" smtClean="0">
                <a:solidFill>
                  <a:srgbClr val="002060"/>
                </a:solidFill>
              </a:rPr>
              <a:t>, наказу </a:t>
            </a:r>
            <a:r>
              <a:rPr lang="uk-UA" sz="2000" b="1" dirty="0" smtClean="0">
                <a:solidFill>
                  <a:srgbClr val="002060"/>
                </a:solidFill>
              </a:rPr>
              <a:t>директора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від </a:t>
            </a:r>
            <a:r>
              <a:rPr lang="uk-UA" sz="1800" b="1" dirty="0" smtClean="0">
                <a:solidFill>
                  <a:srgbClr val="002060"/>
                </a:solidFill>
              </a:rPr>
              <a:t>30.08.2019р.№76/о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«Про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організацію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методичної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000" b="1" dirty="0" smtClean="0">
                <a:solidFill>
                  <a:srgbClr val="002060"/>
                </a:solidFill>
              </a:rPr>
              <a:t>  закладу у  201</a:t>
            </a:r>
            <a:r>
              <a:rPr lang="uk-UA" sz="2000" b="1" dirty="0" smtClean="0">
                <a:solidFill>
                  <a:srgbClr val="002060"/>
                </a:solidFill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</a:rPr>
              <a:t>-20</a:t>
            </a:r>
            <a:r>
              <a:rPr lang="uk-UA" sz="2000" b="1" dirty="0" smtClean="0">
                <a:solidFill>
                  <a:srgbClr val="002060"/>
                </a:solidFill>
              </a:rPr>
              <a:t>20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навчальному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000" b="1" dirty="0" smtClean="0">
                <a:solidFill>
                  <a:srgbClr val="002060"/>
                </a:solidFill>
              </a:rPr>
              <a:t>».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забезпечено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системну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аналітичну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організаційну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діагностичну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інформаційну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діяльність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сприяла</a:t>
            </a:r>
            <a:r>
              <a:rPr lang="ru-RU" sz="2000" b="1" dirty="0" smtClean="0">
                <a:solidFill>
                  <a:srgbClr val="002060"/>
                </a:solidFill>
              </a:rPr>
              <a:t>  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підвищенню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професійної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компетенції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працівників</a:t>
            </a:r>
            <a:r>
              <a:rPr lang="uk-UA" sz="2000" b="1" dirty="0" smtClean="0">
                <a:solidFill>
                  <a:srgbClr val="002060"/>
                </a:solidFill>
              </a:rPr>
              <a:t> та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підвищенн</a:t>
            </a:r>
            <a:r>
              <a:rPr lang="uk-UA" sz="2000" b="1" dirty="0" smtClean="0">
                <a:solidFill>
                  <a:srgbClr val="002060"/>
                </a:solidFill>
              </a:rPr>
              <a:t>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якості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З метою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підвищення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кваліфікації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дошкільного</a:t>
            </a:r>
            <a:r>
              <a:rPr lang="ru-RU" sz="2000" b="1" dirty="0" smtClean="0">
                <a:solidFill>
                  <a:srgbClr val="002060"/>
                </a:solidFill>
              </a:rPr>
              <a:t> закладу </a:t>
            </a:r>
            <a:r>
              <a:rPr lang="ru-RU" sz="2000" b="1" dirty="0" err="1" smtClean="0">
                <a:solidFill>
                  <a:srgbClr val="002060"/>
                </a:solidFill>
              </a:rPr>
              <a:t>діє</a:t>
            </a:r>
            <a:r>
              <a:rPr lang="ru-RU" sz="2000" b="1" dirty="0" smtClean="0">
                <a:solidFill>
                  <a:srgbClr val="002060"/>
                </a:solidFill>
              </a:rPr>
              <a:t> система </a:t>
            </a:r>
            <a:r>
              <a:rPr lang="ru-RU" sz="2000" b="1" dirty="0" err="1" smtClean="0">
                <a:solidFill>
                  <a:srgbClr val="002060"/>
                </a:solidFill>
              </a:rPr>
              <a:t>курсової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перепідготовки</a:t>
            </a:r>
            <a:r>
              <a:rPr lang="ru-RU" sz="2000" b="1" dirty="0" smtClean="0">
                <a:solidFill>
                  <a:srgbClr val="002060"/>
                </a:solidFill>
              </a:rPr>
              <a:t> при </a:t>
            </a:r>
            <a:r>
              <a:rPr lang="ru-RU" sz="2000" b="1" dirty="0" err="1" smtClean="0">
                <a:solidFill>
                  <a:srgbClr val="002060"/>
                </a:solidFill>
              </a:rPr>
              <a:t>комунальному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закладі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Кіровоградський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обласний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інститут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післядипломної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педагогічної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імені</a:t>
            </a:r>
            <a:r>
              <a:rPr lang="ru-RU" sz="2000" b="1" dirty="0" smtClean="0">
                <a:solidFill>
                  <a:srgbClr val="002060"/>
                </a:solidFill>
              </a:rPr>
              <a:t> В</a:t>
            </a:r>
            <a:r>
              <a:rPr lang="uk-UA" sz="2000" b="1" dirty="0" smtClean="0">
                <a:solidFill>
                  <a:srgbClr val="002060"/>
                </a:solidFill>
              </a:rPr>
              <a:t>.О.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Сухомлинського</a:t>
            </a:r>
            <a:r>
              <a:rPr lang="ru-RU" sz="2000" b="1" dirty="0" smtClean="0">
                <a:solidFill>
                  <a:srgbClr val="002060"/>
                </a:solidFill>
              </a:rPr>
              <a:t>». </a:t>
            </a:r>
            <a:r>
              <a:rPr lang="ru-RU" sz="2000" b="1" dirty="0" err="1" smtClean="0">
                <a:solidFill>
                  <a:srgbClr val="002060"/>
                </a:solidFill>
              </a:rPr>
              <a:t>Складено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погоджено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центром </a:t>
            </a:r>
            <a:r>
              <a:rPr lang="ru-RU" sz="2000" b="1" dirty="0" err="1" smtClean="0">
                <a:solidFill>
                  <a:srgbClr val="002060"/>
                </a:solidFill>
              </a:rPr>
              <a:t>методичної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соціально-психологічної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служби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управління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міської</a:t>
            </a:r>
            <a:r>
              <a:rPr lang="ru-RU" sz="2000" b="1" dirty="0" smtClean="0">
                <a:solidFill>
                  <a:srgbClr val="002060"/>
                </a:solidFill>
              </a:rPr>
              <a:t> ради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міста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Кропивницького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перспективний</a:t>
            </a:r>
            <a:r>
              <a:rPr lang="ru-RU" sz="2000" b="1" dirty="0" smtClean="0">
                <a:solidFill>
                  <a:srgbClr val="002060"/>
                </a:solidFill>
              </a:rPr>
              <a:t> план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проходження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курсів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підвищення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кваліфікації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проходження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атестації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дає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можливість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охопити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атестацією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всіх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педагогів</a:t>
            </a:r>
            <a:r>
              <a:rPr lang="ru-RU" sz="2000" b="1" dirty="0" smtClean="0">
                <a:solidFill>
                  <a:srgbClr val="002060"/>
                </a:solidFill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</a:rPr>
              <a:t>п’ятирічний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термін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Плинність кадрів у 2019-2020 </a:t>
            </a:r>
            <a:r>
              <a:rPr lang="uk-UA" sz="2000" b="1" dirty="0" err="1" smtClean="0">
                <a:solidFill>
                  <a:srgbClr val="002060"/>
                </a:solidFill>
              </a:rPr>
              <a:t>н.р</a:t>
            </a:r>
            <a:r>
              <a:rPr lang="uk-UA" sz="2000" b="1" dirty="0" smtClean="0">
                <a:solidFill>
                  <a:srgbClr val="002060"/>
                </a:solidFill>
              </a:rPr>
              <a:t>. була невеликою (1 педагог).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4" y="0"/>
            <a:ext cx="8686800" cy="6439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   Упродовж цього навчального року 5 педагогів пройшли курси підвищення кваліфікації: Бойко І.П., Бойко О.В., Ємельянова Т.О., Сергєєва О.В., </a:t>
            </a:r>
            <a:r>
              <a:rPr lang="uk-UA" sz="2000" b="1" dirty="0" err="1" smtClean="0">
                <a:solidFill>
                  <a:srgbClr val="002060"/>
                </a:solidFill>
              </a:rPr>
              <a:t>Якушова</a:t>
            </a:r>
            <a:r>
              <a:rPr lang="uk-UA" sz="2000" b="1" dirty="0" smtClean="0">
                <a:solidFill>
                  <a:srgbClr val="002060"/>
                </a:solidFill>
              </a:rPr>
              <a:t> Н.О.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У 201</a:t>
            </a:r>
            <a:r>
              <a:rPr lang="uk-UA" sz="2000" b="1" dirty="0" smtClean="0">
                <a:solidFill>
                  <a:srgbClr val="002060"/>
                </a:solidFill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</a:rPr>
              <a:t>-20</a:t>
            </a:r>
            <a:r>
              <a:rPr lang="uk-UA" sz="2000" b="1" dirty="0" smtClean="0">
                <a:solidFill>
                  <a:srgbClr val="002060"/>
                </a:solidFill>
              </a:rPr>
              <a:t>20</a:t>
            </a:r>
            <a:r>
              <a:rPr lang="ru-RU" sz="2000" b="1" dirty="0" smtClean="0">
                <a:solidFill>
                  <a:srgbClr val="002060"/>
                </a:solidFill>
              </a:rPr>
              <a:t> н.р. </a:t>
            </a:r>
            <a:r>
              <a:rPr lang="ru-RU" sz="2000" b="1" dirty="0" err="1" smtClean="0">
                <a:solidFill>
                  <a:srgbClr val="002060"/>
                </a:solidFill>
              </a:rPr>
              <a:t>атестація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sz="2000" b="1" dirty="0" smtClean="0">
                <a:solidFill>
                  <a:srgbClr val="002060"/>
                </a:solidFill>
              </a:rPr>
              <a:t> проходила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000" b="1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err="1" smtClean="0">
                <a:solidFill>
                  <a:srgbClr val="002060"/>
                </a:solidFill>
              </a:rPr>
              <a:t>вимог</a:t>
            </a:r>
            <a:r>
              <a:rPr lang="ru-RU" sz="2000" b="1" dirty="0" smtClean="0">
                <a:solidFill>
                  <a:srgbClr val="002060"/>
                </a:solidFill>
              </a:rPr>
              <a:t> Типового </a:t>
            </a:r>
            <a:r>
              <a:rPr lang="ru-RU" sz="2000" b="1" dirty="0" err="1" smtClean="0">
                <a:solidFill>
                  <a:srgbClr val="002060"/>
                </a:solidFill>
              </a:rPr>
              <a:t>положення</a:t>
            </a:r>
            <a:r>
              <a:rPr lang="ru-RU" sz="2000" b="1" dirty="0" smtClean="0">
                <a:solidFill>
                  <a:srgbClr val="002060"/>
                </a:solidFill>
              </a:rPr>
              <a:t>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атестацію</a:t>
            </a:r>
            <a:r>
              <a:rPr lang="ru-RU" sz="2000" b="1" dirty="0" smtClean="0">
                <a:solidFill>
                  <a:srgbClr val="002060"/>
                </a:solidFill>
              </a:rPr>
              <a:t> та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підставі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наказів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керівника</a:t>
            </a:r>
            <a:r>
              <a:rPr lang="ru-RU" sz="2000" b="1" dirty="0" smtClean="0">
                <a:solidFill>
                  <a:srgbClr val="002060"/>
                </a:solidFill>
              </a:rPr>
              <a:t> закладу.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За результатами </a:t>
            </a:r>
            <a:r>
              <a:rPr lang="ru-RU" sz="2000" b="1" dirty="0" err="1" smtClean="0">
                <a:solidFill>
                  <a:srgbClr val="002060"/>
                </a:solidFill>
              </a:rPr>
              <a:t>атестації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вирішено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r>
              <a:rPr lang="uk-UA" sz="2000" b="1" dirty="0" smtClean="0">
                <a:solidFill>
                  <a:srgbClr val="002060"/>
                </a:solidFill>
              </a:rPr>
              <a:t> вихователю групи № 2 </a:t>
            </a:r>
            <a:r>
              <a:rPr lang="uk-UA" sz="2000" b="1" dirty="0" err="1" smtClean="0">
                <a:solidFill>
                  <a:srgbClr val="002060"/>
                </a:solidFill>
              </a:rPr>
              <a:t>Хамазі</a:t>
            </a:r>
            <a:r>
              <a:rPr lang="uk-UA" sz="2000" b="1" dirty="0" smtClean="0">
                <a:solidFill>
                  <a:srgbClr val="002060"/>
                </a:solidFill>
              </a:rPr>
              <a:t> Н.Л. підтвердити 11 тарифний розряд, вихователю групи № 3 Бойко О.В. та музичному керівнику </a:t>
            </a:r>
            <a:r>
              <a:rPr lang="uk-UA" sz="2000" b="1" dirty="0" err="1" smtClean="0">
                <a:solidFill>
                  <a:srgbClr val="002060"/>
                </a:solidFill>
              </a:rPr>
              <a:t>Чернявській</a:t>
            </a:r>
            <a:r>
              <a:rPr lang="uk-UA" sz="2000" b="1" dirty="0" smtClean="0">
                <a:solidFill>
                  <a:srgbClr val="002060"/>
                </a:solidFill>
              </a:rPr>
              <a:t> О.О. встановити ІІ кваліфікаційну категорію, практичному психологу </a:t>
            </a:r>
            <a:r>
              <a:rPr lang="uk-UA" sz="2000" b="1" dirty="0" err="1" smtClean="0">
                <a:solidFill>
                  <a:srgbClr val="002060"/>
                </a:solidFill>
              </a:rPr>
              <a:t>Чуйковій</a:t>
            </a:r>
            <a:r>
              <a:rPr lang="uk-UA" sz="2000" b="1" dirty="0" smtClean="0">
                <a:solidFill>
                  <a:srgbClr val="002060"/>
                </a:solidFill>
              </a:rPr>
              <a:t> О.В. встановити І кваліфікаційну категорію.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1600" b="1" i="1" dirty="0" smtClean="0">
                <a:solidFill>
                  <a:srgbClr val="002060"/>
                </a:solidFill>
              </a:rPr>
              <a:t>Діаграма рівня кваліфікації педагогів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24742" y="3807822"/>
          <a:ext cx="49246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389" y="378823"/>
            <a:ext cx="8268787" cy="61787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Пріоритетними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завданнями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дошкільного</a:t>
            </a:r>
            <a:r>
              <a:rPr lang="ru-RU" sz="2000" b="1" dirty="0" smtClean="0">
                <a:solidFill>
                  <a:srgbClr val="002060"/>
                </a:solidFill>
              </a:rPr>
              <a:t> закладу у 201</a:t>
            </a:r>
            <a:r>
              <a:rPr lang="uk-UA" sz="2000" b="1" dirty="0" smtClean="0">
                <a:solidFill>
                  <a:srgbClr val="002060"/>
                </a:solidFill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</a:rPr>
              <a:t>-20</a:t>
            </a:r>
            <a:r>
              <a:rPr lang="uk-UA" sz="2000" b="1" dirty="0" smtClean="0">
                <a:solidFill>
                  <a:srgbClr val="002060"/>
                </a:solidFill>
              </a:rPr>
              <a:t>20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навчальному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році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були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1.Спрямування педагогічної діяльності на формування життєвої компетентності дітей дошкільного віку у відповідності до вимог Закону України «Про дошкільну освіту» та «Базового компоненту дошкільної освіти»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2. Продовжити  роботу щодо розвитку </a:t>
            </a:r>
            <a:r>
              <a:rPr lang="uk-UA" sz="2000" b="1" dirty="0" err="1" smtClean="0">
                <a:solidFill>
                  <a:srgbClr val="002060"/>
                </a:solidFill>
              </a:rPr>
              <a:t>природничо</a:t>
            </a:r>
            <a:r>
              <a:rPr lang="uk-UA" sz="2000" b="1" dirty="0" smtClean="0">
                <a:solidFill>
                  <a:srgbClr val="002060"/>
                </a:solidFill>
              </a:rPr>
              <a:t> - екологічної  та пізнавальної компетентності  дошкільників.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3. Продовжити роботу демократизації виховного процесу в дошкільному закладі через використання різних форм співробітництва та рівності всіх учасників виховного процесу.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Усі педагоги систематично працюють над вдосконаленням своєї фахової майстерності.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Вихователем-методистом Полонською Т.П., практичним психологом </a:t>
            </a:r>
            <a:r>
              <a:rPr lang="uk-UA" sz="2000" b="1" dirty="0" err="1" smtClean="0">
                <a:solidFill>
                  <a:srgbClr val="002060"/>
                </a:solidFill>
              </a:rPr>
              <a:t>Чуйковою</a:t>
            </a:r>
            <a:r>
              <a:rPr lang="uk-UA" sz="2000" b="1" dirty="0" smtClean="0">
                <a:solidFill>
                  <a:srgbClr val="002060"/>
                </a:solidFill>
              </a:rPr>
              <a:t> О.В., музичним керівником </a:t>
            </a:r>
            <a:r>
              <a:rPr lang="uk-UA" sz="2000" b="1" dirty="0" err="1" smtClean="0">
                <a:solidFill>
                  <a:srgbClr val="002060"/>
                </a:solidFill>
              </a:rPr>
              <a:t>Чернявською</a:t>
            </a:r>
            <a:r>
              <a:rPr lang="uk-UA" sz="2000" b="1" dirty="0" smtClean="0">
                <a:solidFill>
                  <a:srgbClr val="002060"/>
                </a:solidFill>
              </a:rPr>
              <a:t> О.О. та  інструктором з фізкультури </a:t>
            </a:r>
            <a:r>
              <a:rPr lang="uk-UA" sz="2000" b="1" dirty="0" err="1" smtClean="0">
                <a:solidFill>
                  <a:srgbClr val="002060"/>
                </a:solidFill>
              </a:rPr>
              <a:t>Лімаренко</a:t>
            </a:r>
            <a:r>
              <a:rPr lang="uk-UA" sz="2000" b="1" dirty="0" smtClean="0">
                <a:solidFill>
                  <a:srgbClr val="002060"/>
                </a:solidFill>
              </a:rPr>
              <a:t> О.Г. проводились консультації з питань освіти педагогів,  гармонії інтелекту та здоров'я  дорослих та дошкільнят.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січень 20\Рух-це здоровя\IMG_20200124_11012248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67498" y="2325190"/>
            <a:ext cx="4123609" cy="3033619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96388" y="640080"/>
            <a:ext cx="7823019" cy="1567542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Проведені майстер-класи та заняття з елементами тренінгів, а саме: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b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-педагогічні</a:t>
            </a:r>
            <a:r>
              <a:rPr lang="uk-UA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читання </a:t>
            </a:r>
            <a:r>
              <a:rPr lang="uk-UA" sz="20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«Філософія для дітей за творами В.О.Сухомлинського» (вересень 2019 р.)</a:t>
            </a:r>
            <a:r>
              <a:rPr lang="uk-UA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вихователь-методист Полонська Т.П.</a:t>
            </a:r>
            <a:r>
              <a:rPr lang="uk-UA" sz="20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0080" y="2307478"/>
            <a:ext cx="385354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-заняття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з елементами тренінгу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Рух-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це здоров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`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я» (грудень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2019 р)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проводила інструктор з фізкультури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Лімаренко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О.Г.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</a:rPr>
              <a:t>- заняття з елементами тренінгу  </a:t>
            </a:r>
            <a:r>
              <a:rPr lang="uk-UA" sz="2000" b="1" i="1" dirty="0" smtClean="0">
                <a:solidFill>
                  <a:srgbClr val="002060"/>
                </a:solidFill>
              </a:rPr>
              <a:t>«Ранкова зустріч дітей: цікаво для всіх» (жовтень 2019 р)</a:t>
            </a:r>
            <a:r>
              <a:rPr lang="uk-UA" sz="2000" b="1" dirty="0" smtClean="0">
                <a:solidFill>
                  <a:srgbClr val="002060"/>
                </a:solidFill>
              </a:rPr>
              <a:t> проводила музичний керівник </a:t>
            </a:r>
            <a:r>
              <a:rPr lang="uk-UA" sz="2000" b="1" dirty="0" err="1" smtClean="0">
                <a:solidFill>
                  <a:srgbClr val="002060"/>
                </a:solidFill>
              </a:rPr>
              <a:t>Чернявська</a:t>
            </a:r>
            <a:r>
              <a:rPr lang="uk-UA" sz="2000" b="1" dirty="0" smtClean="0">
                <a:solidFill>
                  <a:srgbClr val="002060"/>
                </a:solidFill>
              </a:rPr>
              <a:t> О.О.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Vitaliy\Desktop\работа Таня\фото лютий 20\фото МКлас Моторика\IMG_20200206_13365719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25" y="613954"/>
            <a:ext cx="4237531" cy="2937320"/>
          </a:xfrm>
          <a:prstGeom prst="round2DiagRect">
            <a:avLst>
              <a:gd name="adj1" fmla="val 16667"/>
              <a:gd name="adj2" fmla="val 0"/>
            </a:avLst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C:\Users\Vitaliy\Desktop\работа Таня\фото лютий 20\фото МКлас Моторика\IMG_20200206_13495802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89759" y="3239588"/>
            <a:ext cx="4550203" cy="3033621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30905" y="524435"/>
            <a:ext cx="363070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майстер-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класс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«Як розвивати                                                   моторику дошкільників»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(січень 2020 р)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проводила                                                                         вихователь-методист Полонська Т.П.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20486" name="Picture 6" descr="Розвиток дрібної моторики дошкільня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63" y="4648799"/>
            <a:ext cx="2937248" cy="1799064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39"/>
            <a:ext cx="7886700" cy="4441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Також вихователі відвідують постійно діючі семінари. Проведено: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1257" y="940526"/>
            <a:ext cx="3944983" cy="52364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-семінар-практикум  </a:t>
            </a:r>
            <a:r>
              <a:rPr lang="uk-UA" sz="2200" b="1" i="1" dirty="0" smtClean="0">
                <a:solidFill>
                  <a:srgbClr val="002060"/>
                </a:solidFill>
              </a:rPr>
              <a:t>«Особливості змісту та структури інтегрованого заняття»</a:t>
            </a: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</a:rPr>
              <a:t>(вересень 2019 р.)</a:t>
            </a:r>
            <a:r>
              <a:rPr lang="uk-UA" sz="2200" b="1" dirty="0" smtClean="0">
                <a:solidFill>
                  <a:srgbClr val="002060"/>
                </a:solidFill>
              </a:rPr>
              <a:t> вихователь-методист Полонська Т.П.</a:t>
            </a:r>
            <a:r>
              <a:rPr lang="uk-UA" sz="2200" b="1" i="1" dirty="0" smtClean="0">
                <a:solidFill>
                  <a:srgbClr val="002060"/>
                </a:solidFill>
              </a:rPr>
              <a:t>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-теоретично-практичний  семінар </a:t>
            </a:r>
            <a:r>
              <a:rPr lang="uk-UA" sz="2200" b="1" i="1" dirty="0" smtClean="0">
                <a:solidFill>
                  <a:srgbClr val="002060"/>
                </a:solidFill>
              </a:rPr>
              <a:t>«30 хвилин позитиву»</a:t>
            </a:r>
            <a:r>
              <a:rPr lang="uk-UA" sz="2200" b="1" dirty="0" smtClean="0">
                <a:solidFill>
                  <a:srgbClr val="002060"/>
                </a:solidFill>
              </a:rPr>
              <a:t>  </a:t>
            </a:r>
            <a:r>
              <a:rPr lang="uk-UA" sz="2200" b="1" i="1" dirty="0" smtClean="0">
                <a:solidFill>
                  <a:srgbClr val="002060"/>
                </a:solidFill>
              </a:rPr>
              <a:t>(жовтень, грудень 2019 р, березень 2020 р.)</a:t>
            </a:r>
            <a:r>
              <a:rPr lang="uk-UA" sz="2200" b="1" dirty="0" smtClean="0">
                <a:solidFill>
                  <a:srgbClr val="002060"/>
                </a:solidFill>
              </a:rPr>
              <a:t> проводила</a:t>
            </a:r>
            <a:r>
              <a:rPr lang="uk-UA" sz="2200" b="1" i="1" dirty="0" smtClean="0">
                <a:solidFill>
                  <a:srgbClr val="002060"/>
                </a:solidFill>
              </a:rPr>
              <a:t>  </a:t>
            </a:r>
            <a:r>
              <a:rPr lang="uk-UA" sz="2200" b="1" dirty="0" smtClean="0">
                <a:solidFill>
                  <a:srgbClr val="002060"/>
                </a:solidFill>
              </a:rPr>
              <a:t>практичний психолог </a:t>
            </a:r>
            <a:r>
              <a:rPr lang="uk-UA" sz="2200" b="1" dirty="0" err="1" smtClean="0">
                <a:solidFill>
                  <a:srgbClr val="002060"/>
                </a:solidFill>
              </a:rPr>
              <a:t>Чуйкова</a:t>
            </a:r>
            <a:r>
              <a:rPr lang="uk-UA" sz="2200" b="1" dirty="0" smtClean="0">
                <a:solidFill>
                  <a:srgbClr val="002060"/>
                </a:solidFill>
              </a:rPr>
              <a:t> О.В.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   На жаль, у зв’язку з карантинними заходами, практичним психологом був підготовлений, але не проведений семінар </a:t>
            </a:r>
            <a:r>
              <a:rPr lang="uk-UA" sz="2200" b="1" i="1" dirty="0" smtClean="0">
                <a:solidFill>
                  <a:srgbClr val="002060"/>
                </a:solidFill>
              </a:rPr>
              <a:t>«Як створити фундамент успішної дитини»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24199" y="822960"/>
            <a:ext cx="4385509" cy="2599507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G:\С-п Інтегроване заняття\IMG_20190919_134033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303" y="3840479"/>
            <a:ext cx="4344013" cy="2677885"/>
          </a:xfrm>
          <a:prstGeom prst="round2Diag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2083</Words>
  <Application>Microsoft Office PowerPoint</Application>
  <PresentationFormat>Экран (4:3)</PresentationFormat>
  <Paragraphs>157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  ЗВІТ директора дошкільного  навчального закладу             (ясла-садок) № 16 «Дружба» комбінованого типу за 2019 – 2020 н. р. ВОЗНЮК ЛЮДМИЛИ ПЕТРІВНИ на загальних зборах перед колективом та громадськістю 05.06.2020 р.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Також вихователі відвідують постійно діючі семінари. Проведено:  </vt:lpstr>
      <vt:lpstr>Освітня робота з дітьми здійснюється за програмою розвитку дітей від 2 до 7 років „Дитина” та з врахуванням вимог програми «Впевнений старт», перспективним планом розвитку дошкільного закладу на 2016-2020 роки, відповідно до вимог основних нормативних документів та Базового компонента дошкільної освіти України( нової редакції ).                                                                   </vt:lpstr>
      <vt:lpstr>Заслуговують на увагу планомірне, системне проведення інтегрованих, інтерактивних занять. </vt:lpstr>
      <vt:lpstr>Слайд 12</vt:lpstr>
      <vt:lpstr>Практичним психологом закладу Чуйковою О.В. постійно проводилась, як розвивальна робота з дітьми, так і просвітницька робота з педагогами та батьками, а саме: виступи на батьківських зборах, педагогічних радах, проведення семінарів-практикумів з елементами психотренінгу,  консультації для педпрацівників та батьків з питань психолого-педагогічного характеру. </vt:lpstr>
      <vt:lpstr>Окремо слід відмітити роботу музичних керівників Ємельянової Т.О. та Чернявської О.О., які залучали  дошкільників до світу музики, танцю, театру. На високому методичному рівні були проведені свята, розваги.</vt:lpstr>
      <vt:lpstr>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Батьки нашого закладу  приймали активну участь у конкурсі «Fest cook», що був організований управлінням освіти Міської ради міста Кропивницького  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liyda</cp:lastModifiedBy>
  <cp:revision>46</cp:revision>
  <dcterms:created xsi:type="dcterms:W3CDTF">2020-01-15T14:01:23Z</dcterms:created>
  <dcterms:modified xsi:type="dcterms:W3CDTF">2020-06-05T09:03:07Z</dcterms:modified>
</cp:coreProperties>
</file>